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65" r:id="rId3"/>
    <p:sldMasterId id="2147483666" r:id="rId4"/>
  </p:sldMasterIdLst>
  <p:notesMasterIdLst>
    <p:notesMasterId r:id="rId53"/>
  </p:notesMasterIdLst>
  <p:handoutMasterIdLst>
    <p:handoutMasterId r:id="rId54"/>
  </p:handoutMasterIdLst>
  <p:sldIdLst>
    <p:sldId id="315" r:id="rId5"/>
    <p:sldId id="316" r:id="rId6"/>
    <p:sldId id="317" r:id="rId7"/>
    <p:sldId id="318" r:id="rId8"/>
    <p:sldId id="319" r:id="rId9"/>
    <p:sldId id="320" r:id="rId10"/>
    <p:sldId id="321" r:id="rId11"/>
    <p:sldId id="322" r:id="rId12"/>
    <p:sldId id="323" r:id="rId13"/>
    <p:sldId id="324" r:id="rId14"/>
    <p:sldId id="325" r:id="rId15"/>
    <p:sldId id="258" r:id="rId16"/>
    <p:sldId id="280" r:id="rId17"/>
    <p:sldId id="282" r:id="rId18"/>
    <p:sldId id="283" r:id="rId19"/>
    <p:sldId id="292" r:id="rId20"/>
    <p:sldId id="293" r:id="rId21"/>
    <p:sldId id="294" r:id="rId22"/>
    <p:sldId id="298" r:id="rId23"/>
    <p:sldId id="326" r:id="rId24"/>
    <p:sldId id="284" r:id="rId25"/>
    <p:sldId id="285" r:id="rId26"/>
    <p:sldId id="286" r:id="rId27"/>
    <p:sldId id="287" r:id="rId28"/>
    <p:sldId id="288" r:id="rId29"/>
    <p:sldId id="289" r:id="rId30"/>
    <p:sldId id="290" r:id="rId31"/>
    <p:sldId id="297" r:id="rId32"/>
    <p:sldId id="327" r:id="rId33"/>
    <p:sldId id="291" r:id="rId34"/>
    <p:sldId id="314" r:id="rId35"/>
    <p:sldId id="257" r:id="rId36"/>
    <p:sldId id="261" r:id="rId37"/>
    <p:sldId id="303" r:id="rId38"/>
    <p:sldId id="301" r:id="rId39"/>
    <p:sldId id="259" r:id="rId40"/>
    <p:sldId id="302" r:id="rId41"/>
    <p:sldId id="304" r:id="rId42"/>
    <p:sldId id="305" r:id="rId43"/>
    <p:sldId id="306" r:id="rId44"/>
    <p:sldId id="307" r:id="rId45"/>
    <p:sldId id="308" r:id="rId46"/>
    <p:sldId id="309" r:id="rId47"/>
    <p:sldId id="310" r:id="rId48"/>
    <p:sldId id="311" r:id="rId49"/>
    <p:sldId id="312" r:id="rId50"/>
    <p:sldId id="313" r:id="rId51"/>
    <p:sldId id="260" r:id="rId52"/>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74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200E64B-DE1D-4024-844D-9579A0AA2F9E}" type="datetimeFigureOut">
              <a:rPr lang="es-ES"/>
              <a:pPr>
                <a:defRPr/>
              </a:pPr>
              <a:t>04/05/2018</a:t>
            </a:fld>
            <a:endParaRPr lang="es-ES"/>
          </a:p>
        </p:txBody>
      </p:sp>
      <p:sp>
        <p:nvSpPr>
          <p:cNvPr id="74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74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A3A7C7C-D654-40BB-81C3-67DA16A0F271}"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F41A244-F9ED-4C8A-B430-95E41D740C05}" type="datetimeFigureOut">
              <a:rPr lang="es-ES"/>
              <a:pPr>
                <a:defRPr/>
              </a:pPr>
              <a:t>04/05/2018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A4C00A46-0580-4AC9-896A-49CBDDAB26FF}"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p:spPr>
      </p:sp>
      <p:sp>
        <p:nvSpPr>
          <p:cNvPr id="30722"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a:p>
        </p:txBody>
      </p:sp>
      <p:sp>
        <p:nvSpPr>
          <p:cNvPr id="30723"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4FB540-69E9-479A-9E3A-36CCD37FDAE6}" type="slidenum">
              <a:rPr lang="es-ES"/>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a:p>
        </p:txBody>
      </p:sp>
      <p:sp>
        <p:nvSpPr>
          <p:cNvPr id="47107" name="Marcador de número de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B460E-CEFD-4E57-8D7E-B805DC7BE406}" type="slidenum">
              <a:rPr lang="es-ES"/>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p:cNvSpPr>
            <a:spLocks noGrp="1" noRot="1" noChangeAspect="1" noChangeArrowheads="1" noTextEdit="1"/>
          </p:cNvSpPr>
          <p:nvPr>
            <p:ph type="sldImg"/>
          </p:nvPr>
        </p:nvSpPr>
        <p:spPr bwMode="auto">
          <a:noFill/>
          <a:ln>
            <a:solidFill>
              <a:srgbClr val="000000"/>
            </a:solidFill>
            <a:miter lim="800000"/>
            <a:headEnd/>
            <a:tailEnd/>
          </a:ln>
        </p:spPr>
      </p:sp>
      <p:sp>
        <p:nvSpPr>
          <p:cNvPr id="57346" name="Marcador de notas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altLang="es-ES"/>
          </a:p>
        </p:txBody>
      </p:sp>
      <p:sp>
        <p:nvSpPr>
          <p:cNvPr id="57347" name="Marcador de número de diapositiva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A8C1F7-1653-4844-A7FE-90D4871B741E}" type="slidenum">
              <a:rPr lang="es-ES" altLang="es-ES">
                <a:solidFill>
                  <a:srgbClr val="000000"/>
                </a:solidFill>
              </a:rPr>
              <a:pPr/>
              <a:t>39</a:t>
            </a:fld>
            <a:endParaRPr lang="es-ES" altLang="es-E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2E863FB-8796-43E6-A5AF-4999678F10EC}"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EA721B5-D5A8-4DF2-9C6E-D37A57A852B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E24BF348-4D9A-4A9C-A391-67C9A84CE649}"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B31F3F28-4DAD-4C52-B3F5-24307730529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21F1326D-86AE-4199-A554-11B56B387868}"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46DD0B4-FC9A-4742-9B3A-79CF5F2FBA0A}"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a:extLst/>
          </p:cNvPr>
          <p:cNvSpPr>
            <a:spLocks noGrp="1"/>
          </p:cNvSpPr>
          <p:nvPr>
            <p:ph type="dt" sz="half" idx="10"/>
          </p:nvPr>
        </p:nvSpPr>
        <p:spPr/>
        <p:txBody>
          <a:bodyPr/>
          <a:lstStyle>
            <a:lvl1pPr>
              <a:defRPr/>
            </a:lvl1pPr>
          </a:lstStyle>
          <a:p>
            <a:pPr>
              <a:defRPr/>
            </a:pPr>
            <a:fld id="{9BAA536C-DBDE-4264-8466-4049DD5F4E8D}" type="datetimeFigureOut">
              <a:rPr lang="es-ES"/>
              <a:pPr>
                <a:defRPr/>
              </a:pPr>
              <a:t>04/05/2018</a:t>
            </a:fld>
            <a:endParaRPr lang="es-ES"/>
          </a:p>
        </p:txBody>
      </p:sp>
      <p:sp>
        <p:nvSpPr>
          <p:cNvPr id="5" name="Marcador de pie de página 4">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p:cNvPr>
          <p:cNvSpPr>
            <a:spLocks noGrp="1"/>
          </p:cNvSpPr>
          <p:nvPr>
            <p:ph type="sldNum" sz="quarter" idx="12"/>
          </p:nvPr>
        </p:nvSpPr>
        <p:spPr/>
        <p:txBody>
          <a:bodyPr/>
          <a:lstStyle>
            <a:lvl1pPr>
              <a:defRPr/>
            </a:lvl1pPr>
          </a:lstStyle>
          <a:p>
            <a:pPr>
              <a:defRPr/>
            </a:pPr>
            <a:fld id="{D1AF02CF-D8DC-471B-ACCF-F125C2462A92}"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p:cNvPr>
          <p:cNvSpPr>
            <a:spLocks noGrp="1"/>
          </p:cNvSpPr>
          <p:nvPr>
            <p:ph type="dt" sz="half" idx="10"/>
          </p:nvPr>
        </p:nvSpPr>
        <p:spPr/>
        <p:txBody>
          <a:bodyPr/>
          <a:lstStyle>
            <a:lvl1pPr>
              <a:defRPr/>
            </a:lvl1pPr>
          </a:lstStyle>
          <a:p>
            <a:pPr>
              <a:defRPr/>
            </a:pPr>
            <a:fld id="{FA657668-E023-478B-BD33-E9ED26FF3A4E}" type="datetimeFigureOut">
              <a:rPr lang="es-ES"/>
              <a:pPr>
                <a:defRPr/>
              </a:pPr>
              <a:t>04/05/2018</a:t>
            </a:fld>
            <a:endParaRPr lang="es-ES"/>
          </a:p>
        </p:txBody>
      </p:sp>
      <p:sp>
        <p:nvSpPr>
          <p:cNvPr id="5" name="Marcador de pie de página 4">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p:cNvPr>
          <p:cNvSpPr>
            <a:spLocks noGrp="1"/>
          </p:cNvSpPr>
          <p:nvPr>
            <p:ph type="sldNum" sz="quarter" idx="12"/>
          </p:nvPr>
        </p:nvSpPr>
        <p:spPr/>
        <p:txBody>
          <a:bodyPr/>
          <a:lstStyle>
            <a:lvl1pPr>
              <a:defRPr/>
            </a:lvl1pPr>
          </a:lstStyle>
          <a:p>
            <a:pPr>
              <a:defRPr/>
            </a:pPr>
            <a:fld id="{81A841AC-CC36-44B9-832A-BE1ACCEE36DA}"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p:cNvPr>
          <p:cNvSpPr>
            <a:spLocks noGrp="1"/>
          </p:cNvSpPr>
          <p:nvPr>
            <p:ph type="dt" sz="half" idx="10"/>
          </p:nvPr>
        </p:nvSpPr>
        <p:spPr/>
        <p:txBody>
          <a:bodyPr/>
          <a:lstStyle>
            <a:lvl1pPr>
              <a:defRPr/>
            </a:lvl1pPr>
          </a:lstStyle>
          <a:p>
            <a:pPr>
              <a:defRPr/>
            </a:pPr>
            <a:fld id="{5703A1B9-E234-479D-A64B-768A5F56CBD8}" type="datetimeFigureOut">
              <a:rPr lang="es-ES"/>
              <a:pPr>
                <a:defRPr/>
              </a:pPr>
              <a:t>04/05/2018</a:t>
            </a:fld>
            <a:endParaRPr lang="es-ES"/>
          </a:p>
        </p:txBody>
      </p:sp>
      <p:sp>
        <p:nvSpPr>
          <p:cNvPr id="5" name="Marcador de pie de página 4">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p:cNvPr>
          <p:cNvSpPr>
            <a:spLocks noGrp="1"/>
          </p:cNvSpPr>
          <p:nvPr>
            <p:ph type="sldNum" sz="quarter" idx="12"/>
          </p:nvPr>
        </p:nvSpPr>
        <p:spPr/>
        <p:txBody>
          <a:bodyPr/>
          <a:lstStyle>
            <a:lvl1pPr>
              <a:defRPr/>
            </a:lvl1pPr>
          </a:lstStyle>
          <a:p>
            <a:pPr>
              <a:defRPr/>
            </a:pPr>
            <a:fld id="{5CD570AA-5E08-4461-B570-1921DE7FFD6C}"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a:extLst/>
          </p:cNvPr>
          <p:cNvSpPr>
            <a:spLocks noGrp="1"/>
          </p:cNvSpPr>
          <p:nvPr>
            <p:ph type="dt" sz="half" idx="10"/>
          </p:nvPr>
        </p:nvSpPr>
        <p:spPr/>
        <p:txBody>
          <a:bodyPr/>
          <a:lstStyle>
            <a:lvl1pPr>
              <a:defRPr/>
            </a:lvl1pPr>
          </a:lstStyle>
          <a:p>
            <a:pPr>
              <a:defRPr/>
            </a:pPr>
            <a:fld id="{3429BFBF-C400-4B92-9263-BF443645E70F}" type="datetimeFigureOut">
              <a:rPr lang="es-ES"/>
              <a:pPr>
                <a:defRPr/>
              </a:pPr>
              <a:t>04/05/2018</a:t>
            </a:fld>
            <a:endParaRPr lang="es-ES"/>
          </a:p>
        </p:txBody>
      </p:sp>
      <p:sp>
        <p:nvSpPr>
          <p:cNvPr id="6" name="Marcador de pie de página 4">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p:cNvPr>
          <p:cNvSpPr>
            <a:spLocks noGrp="1"/>
          </p:cNvSpPr>
          <p:nvPr>
            <p:ph type="sldNum" sz="quarter" idx="12"/>
          </p:nvPr>
        </p:nvSpPr>
        <p:spPr/>
        <p:txBody>
          <a:bodyPr/>
          <a:lstStyle>
            <a:lvl1pPr>
              <a:defRPr/>
            </a:lvl1pPr>
          </a:lstStyle>
          <a:p>
            <a:pPr>
              <a:defRPr/>
            </a:pPr>
            <a:fld id="{BAB4299E-8709-4A03-B6B8-13513AFEA18C}"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a:extLst/>
          </p:cNvPr>
          <p:cNvSpPr>
            <a:spLocks noGrp="1"/>
          </p:cNvSpPr>
          <p:nvPr>
            <p:ph type="dt" sz="half" idx="10"/>
          </p:nvPr>
        </p:nvSpPr>
        <p:spPr/>
        <p:txBody>
          <a:bodyPr/>
          <a:lstStyle>
            <a:lvl1pPr>
              <a:defRPr/>
            </a:lvl1pPr>
          </a:lstStyle>
          <a:p>
            <a:pPr>
              <a:defRPr/>
            </a:pPr>
            <a:fld id="{ED14CA01-C475-478B-9CC2-E37185130BD2}" type="datetimeFigureOut">
              <a:rPr lang="es-ES"/>
              <a:pPr>
                <a:defRPr/>
              </a:pPr>
              <a:t>04/05/2018</a:t>
            </a:fld>
            <a:endParaRPr lang="es-ES"/>
          </a:p>
        </p:txBody>
      </p:sp>
      <p:sp>
        <p:nvSpPr>
          <p:cNvPr id="8" name="Marcador de pie de página 4">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p:cNvPr>
          <p:cNvSpPr>
            <a:spLocks noGrp="1"/>
          </p:cNvSpPr>
          <p:nvPr>
            <p:ph type="sldNum" sz="quarter" idx="12"/>
          </p:nvPr>
        </p:nvSpPr>
        <p:spPr/>
        <p:txBody>
          <a:bodyPr/>
          <a:lstStyle>
            <a:lvl1pPr>
              <a:defRPr/>
            </a:lvl1pPr>
          </a:lstStyle>
          <a:p>
            <a:pPr>
              <a:defRPr/>
            </a:pPr>
            <a:fld id="{5DD4A937-2AC8-4F6E-AB04-34D324BCB1C0}"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a:extLst/>
          </p:cNvPr>
          <p:cNvSpPr>
            <a:spLocks noGrp="1"/>
          </p:cNvSpPr>
          <p:nvPr>
            <p:ph type="dt" sz="half" idx="10"/>
          </p:nvPr>
        </p:nvSpPr>
        <p:spPr/>
        <p:txBody>
          <a:bodyPr/>
          <a:lstStyle>
            <a:lvl1pPr>
              <a:defRPr/>
            </a:lvl1pPr>
          </a:lstStyle>
          <a:p>
            <a:pPr>
              <a:defRPr/>
            </a:pPr>
            <a:fld id="{8A8B06B6-BAE4-4B3D-8103-86838251943C}" type="datetimeFigureOut">
              <a:rPr lang="es-ES"/>
              <a:pPr>
                <a:defRPr/>
              </a:pPr>
              <a:t>04/05/2018</a:t>
            </a:fld>
            <a:endParaRPr lang="es-ES"/>
          </a:p>
        </p:txBody>
      </p:sp>
      <p:sp>
        <p:nvSpPr>
          <p:cNvPr id="4" name="Marcador de pie de página 4">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p:cNvPr>
          <p:cNvSpPr>
            <a:spLocks noGrp="1"/>
          </p:cNvSpPr>
          <p:nvPr>
            <p:ph type="sldNum" sz="quarter" idx="12"/>
          </p:nvPr>
        </p:nvSpPr>
        <p:spPr/>
        <p:txBody>
          <a:bodyPr/>
          <a:lstStyle>
            <a:lvl1pPr>
              <a:defRPr/>
            </a:lvl1pPr>
          </a:lstStyle>
          <a:p>
            <a:pPr>
              <a:defRPr/>
            </a:pPr>
            <a:fld id="{E5DFF0F6-D70A-44AC-AB47-309A6723264C}"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p:cNvPr>
          <p:cNvSpPr>
            <a:spLocks noGrp="1"/>
          </p:cNvSpPr>
          <p:nvPr>
            <p:ph type="dt" sz="half" idx="10"/>
          </p:nvPr>
        </p:nvSpPr>
        <p:spPr/>
        <p:txBody>
          <a:bodyPr/>
          <a:lstStyle>
            <a:lvl1pPr>
              <a:defRPr/>
            </a:lvl1pPr>
          </a:lstStyle>
          <a:p>
            <a:pPr>
              <a:defRPr/>
            </a:pPr>
            <a:fld id="{65964DE9-202E-4D9B-AA9D-A6DE233E0F82}" type="datetimeFigureOut">
              <a:rPr lang="es-ES"/>
              <a:pPr>
                <a:defRPr/>
              </a:pPr>
              <a:t>04/05/2018</a:t>
            </a:fld>
            <a:endParaRPr lang="es-ES"/>
          </a:p>
        </p:txBody>
      </p:sp>
      <p:sp>
        <p:nvSpPr>
          <p:cNvPr id="3" name="Marcador de pie de página 4">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p:cNvPr>
          <p:cNvSpPr>
            <a:spLocks noGrp="1"/>
          </p:cNvSpPr>
          <p:nvPr>
            <p:ph type="sldNum" sz="quarter" idx="12"/>
          </p:nvPr>
        </p:nvSpPr>
        <p:spPr/>
        <p:txBody>
          <a:bodyPr/>
          <a:lstStyle>
            <a:lvl1pPr>
              <a:defRPr/>
            </a:lvl1pPr>
          </a:lstStyle>
          <a:p>
            <a:pPr>
              <a:defRPr/>
            </a:pPr>
            <a:fld id="{93E83543-45D5-48D0-B041-6254A2EFBC99}"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p:cNvPr>
          <p:cNvSpPr>
            <a:spLocks noGrp="1"/>
          </p:cNvSpPr>
          <p:nvPr>
            <p:ph type="dt" sz="half" idx="10"/>
          </p:nvPr>
        </p:nvSpPr>
        <p:spPr/>
        <p:txBody>
          <a:bodyPr/>
          <a:lstStyle>
            <a:lvl1pPr>
              <a:defRPr/>
            </a:lvl1pPr>
          </a:lstStyle>
          <a:p>
            <a:pPr>
              <a:defRPr/>
            </a:pPr>
            <a:fld id="{64A451EC-7478-4BA3-B03E-E462B72BF0D7}" type="datetimeFigureOut">
              <a:rPr lang="es-ES"/>
              <a:pPr>
                <a:defRPr/>
              </a:pPr>
              <a:t>04/05/2018</a:t>
            </a:fld>
            <a:endParaRPr lang="es-ES"/>
          </a:p>
        </p:txBody>
      </p:sp>
      <p:sp>
        <p:nvSpPr>
          <p:cNvPr id="6" name="Marcador de pie de página 4">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p:cNvPr>
          <p:cNvSpPr>
            <a:spLocks noGrp="1"/>
          </p:cNvSpPr>
          <p:nvPr>
            <p:ph type="sldNum" sz="quarter" idx="12"/>
          </p:nvPr>
        </p:nvSpPr>
        <p:spPr/>
        <p:txBody>
          <a:bodyPr/>
          <a:lstStyle>
            <a:lvl1pPr>
              <a:defRPr/>
            </a:lvl1pPr>
          </a:lstStyle>
          <a:p>
            <a:pPr>
              <a:defRPr/>
            </a:pPr>
            <a:fld id="{4FA96EAC-2CD7-4F32-AC31-81729101ABB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B49454E5-D042-448D-9C79-477D5C387B71}"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E1DB037-BEEF-4C4C-85E2-40151A05EC36}"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p:cNvPr>
          <p:cNvSpPr>
            <a:spLocks noGrp="1"/>
          </p:cNvSpPr>
          <p:nvPr>
            <p:ph type="dt" sz="half" idx="10"/>
          </p:nvPr>
        </p:nvSpPr>
        <p:spPr/>
        <p:txBody>
          <a:bodyPr/>
          <a:lstStyle>
            <a:lvl1pPr>
              <a:defRPr/>
            </a:lvl1pPr>
          </a:lstStyle>
          <a:p>
            <a:pPr>
              <a:defRPr/>
            </a:pPr>
            <a:fld id="{534AF356-D41C-4299-B397-7B0A21C3ED02}" type="datetimeFigureOut">
              <a:rPr lang="es-ES"/>
              <a:pPr>
                <a:defRPr/>
              </a:pPr>
              <a:t>04/05/2018</a:t>
            </a:fld>
            <a:endParaRPr lang="es-ES"/>
          </a:p>
        </p:txBody>
      </p:sp>
      <p:sp>
        <p:nvSpPr>
          <p:cNvPr id="6" name="Marcador de pie de página 4">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p:cNvPr>
          <p:cNvSpPr>
            <a:spLocks noGrp="1"/>
          </p:cNvSpPr>
          <p:nvPr>
            <p:ph type="sldNum" sz="quarter" idx="12"/>
          </p:nvPr>
        </p:nvSpPr>
        <p:spPr/>
        <p:txBody>
          <a:bodyPr/>
          <a:lstStyle>
            <a:lvl1pPr>
              <a:defRPr/>
            </a:lvl1pPr>
          </a:lstStyle>
          <a:p>
            <a:pPr>
              <a:defRPr/>
            </a:pPr>
            <a:fld id="{79252B30-4520-4D5D-8A03-D5BDF7DC9AF8}"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p:cNvPr>
          <p:cNvSpPr>
            <a:spLocks noGrp="1"/>
          </p:cNvSpPr>
          <p:nvPr>
            <p:ph type="dt" sz="half" idx="10"/>
          </p:nvPr>
        </p:nvSpPr>
        <p:spPr/>
        <p:txBody>
          <a:bodyPr/>
          <a:lstStyle>
            <a:lvl1pPr>
              <a:defRPr/>
            </a:lvl1pPr>
          </a:lstStyle>
          <a:p>
            <a:pPr>
              <a:defRPr/>
            </a:pPr>
            <a:fld id="{F475EC61-0140-4B98-AF7C-073BBEB05285}" type="datetimeFigureOut">
              <a:rPr lang="es-ES"/>
              <a:pPr>
                <a:defRPr/>
              </a:pPr>
              <a:t>04/05/2018</a:t>
            </a:fld>
            <a:endParaRPr lang="es-ES"/>
          </a:p>
        </p:txBody>
      </p:sp>
      <p:sp>
        <p:nvSpPr>
          <p:cNvPr id="5" name="Marcador de pie de página 4">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p:cNvPr>
          <p:cNvSpPr>
            <a:spLocks noGrp="1"/>
          </p:cNvSpPr>
          <p:nvPr>
            <p:ph type="sldNum" sz="quarter" idx="12"/>
          </p:nvPr>
        </p:nvSpPr>
        <p:spPr/>
        <p:txBody>
          <a:bodyPr/>
          <a:lstStyle>
            <a:lvl1pPr>
              <a:defRPr/>
            </a:lvl1pPr>
          </a:lstStyle>
          <a:p>
            <a:pPr>
              <a:defRPr/>
            </a:pPr>
            <a:fld id="{40B9F829-B376-4341-BBCC-99B5A65D3709}"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p:cNvPr>
          <p:cNvSpPr>
            <a:spLocks noGrp="1"/>
          </p:cNvSpPr>
          <p:nvPr>
            <p:ph type="dt" sz="half" idx="10"/>
          </p:nvPr>
        </p:nvSpPr>
        <p:spPr/>
        <p:txBody>
          <a:bodyPr/>
          <a:lstStyle>
            <a:lvl1pPr>
              <a:defRPr/>
            </a:lvl1pPr>
          </a:lstStyle>
          <a:p>
            <a:pPr>
              <a:defRPr/>
            </a:pPr>
            <a:fld id="{9F8D8002-BD7E-4185-8354-FFA1B4C43CF3}" type="datetimeFigureOut">
              <a:rPr lang="es-ES"/>
              <a:pPr>
                <a:defRPr/>
              </a:pPr>
              <a:t>04/05/2018</a:t>
            </a:fld>
            <a:endParaRPr lang="es-ES"/>
          </a:p>
        </p:txBody>
      </p:sp>
      <p:sp>
        <p:nvSpPr>
          <p:cNvPr id="5" name="Marcador de pie de página 4">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p:cNvPr>
          <p:cNvSpPr>
            <a:spLocks noGrp="1"/>
          </p:cNvSpPr>
          <p:nvPr>
            <p:ph type="sldNum" sz="quarter" idx="12"/>
          </p:nvPr>
        </p:nvSpPr>
        <p:spPr/>
        <p:txBody>
          <a:bodyPr/>
          <a:lstStyle>
            <a:lvl1pPr>
              <a:defRPr/>
            </a:lvl1pPr>
          </a:lstStyle>
          <a:p>
            <a:pPr>
              <a:defRPr/>
            </a:pPr>
            <a:fld id="{D1FD42B9-CCB0-4AA3-8825-1AC88195E62A}"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FB28F33C-C0BD-4942-88BB-79501F5E202C}"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CCDAB56-DC2B-43B6-93C5-EE885C140681}"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272A5983-BC24-468C-BE2B-4A41C4AEE639}"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5668622-17E9-4BE3-A13B-FB7CFE2A3D37}"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57880631-E844-4347-B029-003E44377930}"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4DC38A0-D6F6-460A-AF37-BD0C6283E5AF}"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vl1pPr>
          </a:lstStyle>
          <a:p>
            <a:pPr>
              <a:defRPr/>
            </a:pPr>
            <a:fld id="{D9BF0EC1-B9E6-4686-B010-C794267AEF6E}" type="datetimeFigureOut">
              <a:rPr lang="es-ES"/>
              <a:pPr>
                <a:defRPr/>
              </a:pPr>
              <a:t>04/05/2018</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42A461B6-66A2-490B-9E2A-5E5949E6318A}"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vl1pPr>
          </a:lstStyle>
          <a:p>
            <a:pPr>
              <a:defRPr/>
            </a:pPr>
            <a:fld id="{1AA8A5BE-FC72-4F0E-B8DA-BAB2F8242B0E}" type="datetimeFigureOut">
              <a:rPr lang="es-ES"/>
              <a:pPr>
                <a:defRPr/>
              </a:pPr>
              <a:t>04/05/2018</a:t>
            </a:fld>
            <a:endParaRPr lang="es-ES"/>
          </a:p>
        </p:txBody>
      </p:sp>
      <p:sp>
        <p:nvSpPr>
          <p:cNvPr id="8" name="Marcador de pie de página 7"/>
          <p:cNvSpPr>
            <a:spLocks noGrp="1"/>
          </p:cNvSpPr>
          <p:nvPr>
            <p:ph type="ftr" sz="quarter" idx="11"/>
          </p:nvPr>
        </p:nvSpPr>
        <p:spPr/>
        <p:txBody>
          <a:bodyPr/>
          <a:lstStyle>
            <a:lvl1pPr>
              <a:defRPr/>
            </a:lvl1pPr>
          </a:lstStyle>
          <a:p>
            <a:pPr>
              <a:defRPr/>
            </a:pPr>
            <a:endParaRPr lang="es-ES"/>
          </a:p>
        </p:txBody>
      </p:sp>
      <p:sp>
        <p:nvSpPr>
          <p:cNvPr id="9" name="Marcador de número de diapositiva 8"/>
          <p:cNvSpPr>
            <a:spLocks noGrp="1"/>
          </p:cNvSpPr>
          <p:nvPr>
            <p:ph type="sldNum" sz="quarter" idx="12"/>
          </p:nvPr>
        </p:nvSpPr>
        <p:spPr/>
        <p:txBody>
          <a:bodyPr/>
          <a:lstStyle>
            <a:lvl1pPr>
              <a:defRPr/>
            </a:lvl1pPr>
          </a:lstStyle>
          <a:p>
            <a:pPr>
              <a:defRPr/>
            </a:pPr>
            <a:fld id="{7CB1D40F-064D-4349-B734-98E14F036391}"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vl1pPr>
          </a:lstStyle>
          <a:p>
            <a:pPr>
              <a:defRPr/>
            </a:pPr>
            <a:fld id="{D01D9E46-4F37-4702-8EB1-9C052580D267}" type="datetimeFigureOut">
              <a:rPr lang="es-ES"/>
              <a:pPr>
                <a:defRPr/>
              </a:pPr>
              <a:t>04/05/2018</a:t>
            </a:fld>
            <a:endParaRPr lang="es-ES"/>
          </a:p>
        </p:txBody>
      </p:sp>
      <p:sp>
        <p:nvSpPr>
          <p:cNvPr id="4" name="Marcador de pie de página 3"/>
          <p:cNvSpPr>
            <a:spLocks noGrp="1"/>
          </p:cNvSpPr>
          <p:nvPr>
            <p:ph type="ftr" sz="quarter" idx="11"/>
          </p:nvPr>
        </p:nvSpPr>
        <p:spPr/>
        <p:txBody>
          <a:bodyPr/>
          <a:lstStyle>
            <a:lvl1pPr>
              <a:defRPr/>
            </a:lvl1pPr>
          </a:lstStyle>
          <a:p>
            <a:pPr>
              <a:defRPr/>
            </a:pPr>
            <a:endParaRPr lang="es-ES"/>
          </a:p>
        </p:txBody>
      </p:sp>
      <p:sp>
        <p:nvSpPr>
          <p:cNvPr id="5" name="Marcador de número de diapositiva 4"/>
          <p:cNvSpPr>
            <a:spLocks noGrp="1"/>
          </p:cNvSpPr>
          <p:nvPr>
            <p:ph type="sldNum" sz="quarter" idx="12"/>
          </p:nvPr>
        </p:nvSpPr>
        <p:spPr/>
        <p:txBody>
          <a:bodyPr/>
          <a:lstStyle>
            <a:lvl1pPr>
              <a:defRPr/>
            </a:lvl1pPr>
          </a:lstStyle>
          <a:p>
            <a:pPr>
              <a:defRPr/>
            </a:pPr>
            <a:fld id="{A4AE94A3-DA62-4DE7-9405-C283D43A6092}"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pPr>
              <a:defRPr/>
            </a:pPr>
            <a:fld id="{6F88DAF6-5044-4747-9EB3-3D0DF950A61A}" type="datetimeFigureOut">
              <a:rPr lang="es-ES"/>
              <a:pPr>
                <a:defRPr/>
              </a:pPr>
              <a:t>04/05/2018</a:t>
            </a:fld>
            <a:endParaRPr lang="es-ES"/>
          </a:p>
        </p:txBody>
      </p:sp>
      <p:sp>
        <p:nvSpPr>
          <p:cNvPr id="3" name="Marcador de pie de página 2"/>
          <p:cNvSpPr>
            <a:spLocks noGrp="1"/>
          </p:cNvSpPr>
          <p:nvPr>
            <p:ph type="ftr" sz="quarter" idx="11"/>
          </p:nvPr>
        </p:nvSpPr>
        <p:spPr/>
        <p:txBody>
          <a:bodyPr/>
          <a:lstStyle>
            <a:lvl1pPr>
              <a:defRPr/>
            </a:lvl1pPr>
          </a:lstStyle>
          <a:p>
            <a:pPr>
              <a:defRPr/>
            </a:pPr>
            <a:endParaRPr lang="es-ES"/>
          </a:p>
        </p:txBody>
      </p:sp>
      <p:sp>
        <p:nvSpPr>
          <p:cNvPr id="4" name="Marcador de número de diapositiva 3"/>
          <p:cNvSpPr>
            <a:spLocks noGrp="1"/>
          </p:cNvSpPr>
          <p:nvPr>
            <p:ph type="sldNum" sz="quarter" idx="12"/>
          </p:nvPr>
        </p:nvSpPr>
        <p:spPr/>
        <p:txBody>
          <a:bodyPr/>
          <a:lstStyle>
            <a:lvl1pPr>
              <a:defRPr/>
            </a:lvl1pPr>
          </a:lstStyle>
          <a:p>
            <a:pPr>
              <a:defRPr/>
            </a:pPr>
            <a:fld id="{A1919586-EB39-4EDD-B872-8AB1C85DC13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03834967-7589-4B15-B4A3-0D71086DB0FA}"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9CC4764-B504-4415-8C59-BC99F1A04CA6}"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fld id="{3B9D8834-9AB8-4D43-9C96-8A3ED80F0F75}" type="datetimeFigureOut">
              <a:rPr lang="es-ES"/>
              <a:pPr>
                <a:defRPr/>
              </a:pPr>
              <a:t>04/05/2018</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57F02B6F-C7FB-48BB-95E6-B8D91F84F124}"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fld id="{DAA4EF37-BBA1-4350-A945-79DF1AB87BEF}" type="datetimeFigureOut">
              <a:rPr lang="es-ES"/>
              <a:pPr>
                <a:defRPr/>
              </a:pPr>
              <a:t>04/05/2018</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6E536569-FA1E-4319-876E-269166957E5C}"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62BC5CBC-A523-4D60-B7B2-1CC413B366C4}"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597C13C-09E6-459E-B765-B09C5B56F17F}"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6545ADCF-2BE2-423C-9DB0-8643986F0F5F}"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A769AE7-D873-4BE1-B4BA-3438BFD246E1}"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BD6398A6-D819-486C-A951-CF590197F071}"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AB8FEF1-1E66-43FA-AB89-58108E162DE0}" type="slidenum">
              <a:rPr lang="es-ES"/>
              <a:pPr>
                <a:defRPr/>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D330D5CA-B55C-419B-AD17-EA604DF6239D}"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C41AC40-DC86-4952-A2AF-28297AA347FE}" type="slidenum">
              <a:rPr lang="es-ES"/>
              <a:pPr>
                <a:defRPr/>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15820569-ADC9-48EF-8FB0-4844C35CE643}"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1843A64-EC84-43FC-95FD-FF2D681BF788}" type="slidenum">
              <a:rPr lang="es-ES"/>
              <a:pPr>
                <a:defRPr/>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vl1pPr>
          </a:lstStyle>
          <a:p>
            <a:pPr>
              <a:defRPr/>
            </a:pPr>
            <a:fld id="{FC9AC8BF-3AF5-4EB6-B3C5-5E1AAA1786FA}" type="datetimeFigureOut">
              <a:rPr lang="es-ES"/>
              <a:pPr>
                <a:defRPr/>
              </a:pPr>
              <a:t>04/05/2018</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3A7CB68D-4CE4-4603-A7BD-3920784F806D}"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vl1pPr>
          </a:lstStyle>
          <a:p>
            <a:pPr>
              <a:defRPr/>
            </a:pPr>
            <a:fld id="{98105855-5432-4E88-93BE-95EC855FF64C}" type="datetimeFigureOut">
              <a:rPr lang="es-ES"/>
              <a:pPr>
                <a:defRPr/>
              </a:pPr>
              <a:t>04/05/2018</a:t>
            </a:fld>
            <a:endParaRPr lang="es-ES"/>
          </a:p>
        </p:txBody>
      </p:sp>
      <p:sp>
        <p:nvSpPr>
          <p:cNvPr id="8" name="Marcador de pie de página 7"/>
          <p:cNvSpPr>
            <a:spLocks noGrp="1"/>
          </p:cNvSpPr>
          <p:nvPr>
            <p:ph type="ftr" sz="quarter" idx="11"/>
          </p:nvPr>
        </p:nvSpPr>
        <p:spPr/>
        <p:txBody>
          <a:bodyPr/>
          <a:lstStyle>
            <a:lvl1pPr>
              <a:defRPr/>
            </a:lvl1pPr>
          </a:lstStyle>
          <a:p>
            <a:pPr>
              <a:defRPr/>
            </a:pPr>
            <a:endParaRPr lang="es-ES"/>
          </a:p>
        </p:txBody>
      </p:sp>
      <p:sp>
        <p:nvSpPr>
          <p:cNvPr id="9" name="Marcador de número de diapositiva 8"/>
          <p:cNvSpPr>
            <a:spLocks noGrp="1"/>
          </p:cNvSpPr>
          <p:nvPr>
            <p:ph type="sldNum" sz="quarter" idx="12"/>
          </p:nvPr>
        </p:nvSpPr>
        <p:spPr/>
        <p:txBody>
          <a:bodyPr/>
          <a:lstStyle>
            <a:lvl1pPr>
              <a:defRPr/>
            </a:lvl1pPr>
          </a:lstStyle>
          <a:p>
            <a:pPr>
              <a:defRPr/>
            </a:pPr>
            <a:fld id="{8BC57EA5-1345-4251-8C85-811AA7976731}" type="slidenum">
              <a:rPr lang="es-ES"/>
              <a:pPr>
                <a:defRPr/>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vl1pPr>
          </a:lstStyle>
          <a:p>
            <a:pPr>
              <a:defRPr/>
            </a:pPr>
            <a:fld id="{C83E08CB-7A99-452C-9AC8-A6177F8DAB36}" type="datetimeFigureOut">
              <a:rPr lang="es-ES"/>
              <a:pPr>
                <a:defRPr/>
              </a:pPr>
              <a:t>04/05/2018</a:t>
            </a:fld>
            <a:endParaRPr lang="es-ES"/>
          </a:p>
        </p:txBody>
      </p:sp>
      <p:sp>
        <p:nvSpPr>
          <p:cNvPr id="4" name="Marcador de pie de página 3"/>
          <p:cNvSpPr>
            <a:spLocks noGrp="1"/>
          </p:cNvSpPr>
          <p:nvPr>
            <p:ph type="ftr" sz="quarter" idx="11"/>
          </p:nvPr>
        </p:nvSpPr>
        <p:spPr/>
        <p:txBody>
          <a:bodyPr/>
          <a:lstStyle>
            <a:lvl1pPr>
              <a:defRPr/>
            </a:lvl1pPr>
          </a:lstStyle>
          <a:p>
            <a:pPr>
              <a:defRPr/>
            </a:pPr>
            <a:endParaRPr lang="es-ES"/>
          </a:p>
        </p:txBody>
      </p:sp>
      <p:sp>
        <p:nvSpPr>
          <p:cNvPr id="5" name="Marcador de número de diapositiva 4"/>
          <p:cNvSpPr>
            <a:spLocks noGrp="1"/>
          </p:cNvSpPr>
          <p:nvPr>
            <p:ph type="sldNum" sz="quarter" idx="12"/>
          </p:nvPr>
        </p:nvSpPr>
        <p:spPr/>
        <p:txBody>
          <a:bodyPr/>
          <a:lstStyle>
            <a:lvl1pPr>
              <a:defRPr/>
            </a:lvl1pPr>
          </a:lstStyle>
          <a:p>
            <a:pPr>
              <a:defRPr/>
            </a:pPr>
            <a:fld id="{37AEE1CF-9CBF-499B-8871-9459FD02374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6572813A-BE7C-4390-815B-ABA6DD46F917}" type="datetimeFigureOut">
              <a:rPr lang="es-ES"/>
              <a:pPr>
                <a:defRPr/>
              </a:pPr>
              <a:t>04/05/2018</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6C7410F0-41D7-40C3-9D9D-64FA1E571A4F}"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pPr>
              <a:defRPr/>
            </a:pPr>
            <a:fld id="{4B7E1D07-DEB1-4BFA-8FA6-4ABCD05D8753}" type="datetimeFigureOut">
              <a:rPr lang="es-ES"/>
              <a:pPr>
                <a:defRPr/>
              </a:pPr>
              <a:t>04/05/2018</a:t>
            </a:fld>
            <a:endParaRPr lang="es-ES"/>
          </a:p>
        </p:txBody>
      </p:sp>
      <p:sp>
        <p:nvSpPr>
          <p:cNvPr id="3" name="Marcador de pie de página 2"/>
          <p:cNvSpPr>
            <a:spLocks noGrp="1"/>
          </p:cNvSpPr>
          <p:nvPr>
            <p:ph type="ftr" sz="quarter" idx="11"/>
          </p:nvPr>
        </p:nvSpPr>
        <p:spPr/>
        <p:txBody>
          <a:bodyPr/>
          <a:lstStyle>
            <a:lvl1pPr>
              <a:defRPr/>
            </a:lvl1pPr>
          </a:lstStyle>
          <a:p>
            <a:pPr>
              <a:defRPr/>
            </a:pPr>
            <a:endParaRPr lang="es-ES"/>
          </a:p>
        </p:txBody>
      </p:sp>
      <p:sp>
        <p:nvSpPr>
          <p:cNvPr id="4" name="Marcador de número de diapositiva 3"/>
          <p:cNvSpPr>
            <a:spLocks noGrp="1"/>
          </p:cNvSpPr>
          <p:nvPr>
            <p:ph type="sldNum" sz="quarter" idx="12"/>
          </p:nvPr>
        </p:nvSpPr>
        <p:spPr/>
        <p:txBody>
          <a:bodyPr/>
          <a:lstStyle>
            <a:lvl1pPr>
              <a:defRPr/>
            </a:lvl1pPr>
          </a:lstStyle>
          <a:p>
            <a:pPr>
              <a:defRPr/>
            </a:pPr>
            <a:fld id="{915F6DA8-CC97-4F3C-AC94-9CE781B791D8}" type="slidenum">
              <a:rPr lang="es-ES"/>
              <a:pPr>
                <a:defRPr/>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fld id="{B38D9C52-A2F9-47EC-B966-0A944EF65D27}" type="datetimeFigureOut">
              <a:rPr lang="es-ES"/>
              <a:pPr>
                <a:defRPr/>
              </a:pPr>
              <a:t>04/05/2018</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071B62C5-D42D-4D85-AEE4-1DBFE94B03A1}" type="slidenum">
              <a:rPr lang="es-ES"/>
              <a:pPr>
                <a:defRPr/>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pPr>
              <a:defRPr/>
            </a:pPr>
            <a:fld id="{2F3D9FAE-2F18-444C-BBC8-44F2F63430B7}" type="datetimeFigureOut">
              <a:rPr lang="es-ES"/>
              <a:pPr>
                <a:defRPr/>
              </a:pPr>
              <a:t>04/05/2018</a:t>
            </a:fld>
            <a:endParaRPr lang="es-ES"/>
          </a:p>
        </p:txBody>
      </p:sp>
      <p:sp>
        <p:nvSpPr>
          <p:cNvPr id="6" name="Marcador de pie de página 5"/>
          <p:cNvSpPr>
            <a:spLocks noGrp="1"/>
          </p:cNvSpPr>
          <p:nvPr>
            <p:ph type="ftr" sz="quarter" idx="11"/>
          </p:nvPr>
        </p:nvSpPr>
        <p:spPr/>
        <p:txBody>
          <a:bodyPr/>
          <a:lstStyle>
            <a:lvl1pPr>
              <a:defRPr/>
            </a:lvl1pPr>
          </a:lstStyle>
          <a:p>
            <a:pPr>
              <a:defRPr/>
            </a:pPr>
            <a:endParaRPr lang="es-ES"/>
          </a:p>
        </p:txBody>
      </p:sp>
      <p:sp>
        <p:nvSpPr>
          <p:cNvPr id="7" name="Marcador de número de diapositiva 6"/>
          <p:cNvSpPr>
            <a:spLocks noGrp="1"/>
          </p:cNvSpPr>
          <p:nvPr>
            <p:ph type="sldNum" sz="quarter" idx="12"/>
          </p:nvPr>
        </p:nvSpPr>
        <p:spPr/>
        <p:txBody>
          <a:bodyPr/>
          <a:lstStyle>
            <a:lvl1pPr>
              <a:defRPr/>
            </a:lvl1pPr>
          </a:lstStyle>
          <a:p>
            <a:pPr>
              <a:defRPr/>
            </a:pPr>
            <a:fld id="{33E49F3A-2604-4F12-ACDD-D1F716CDEAB5}" type="slidenum">
              <a:rPr lang="es-ES"/>
              <a:pPr>
                <a:defRPr/>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CDADDC30-B980-48F7-A93D-E85ED1F2AB27}"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327B227A-BFF2-4936-95A0-47E4EE8A0348}" type="slidenum">
              <a:rPr lang="es-ES"/>
              <a:pPr>
                <a:defRPr/>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E8B1937D-4946-43EA-A1CE-6BC574D961B5}" type="datetimeFigureOut">
              <a:rPr lang="es-ES"/>
              <a:pPr>
                <a:defRPr/>
              </a:pPr>
              <a:t>04/05/2018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5351AE8-9862-47B2-8B6D-02695F5E8FF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4E7D1ED5-3561-493B-8916-34D6C63E8873}" type="datetimeFigureOut">
              <a:rPr lang="es-ES"/>
              <a:pPr>
                <a:defRPr/>
              </a:pPr>
              <a:t>04/05/2018</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9076724B-6B9B-463A-8CDC-66BC04F7A5E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7A45E28D-C941-4BA9-A65F-1BB1B4F66672}" type="datetimeFigureOut">
              <a:rPr lang="es-ES"/>
              <a:pPr>
                <a:defRPr/>
              </a:pPr>
              <a:t>04/05/2018</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D5E62249-BBEE-425F-BFD8-CA640ABE2DE6}"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E6E20D6B-726A-46F6-9466-EB5621AB0411}" type="datetimeFigureOut">
              <a:rPr lang="es-ES"/>
              <a:pPr>
                <a:defRPr/>
              </a:pPr>
              <a:t>04/05/2018</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ED3E86CF-A6CE-4650-BB14-36CB760BF5D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4D56510-7DA7-4B85-AD0C-4F6B64AE5FE7}" type="datetimeFigureOut">
              <a:rPr lang="es-ES"/>
              <a:pPr>
                <a:defRPr/>
              </a:pPr>
              <a:t>04/05/2018</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A76BEACF-BB37-4916-B99A-539E6BDA70F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6E8009C-8091-4532-9DB9-D998AB561077}" type="datetimeFigureOut">
              <a:rPr lang="es-ES"/>
              <a:pPr>
                <a:defRPr/>
              </a:pPr>
              <a:t>04/05/2018</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52AC774C-88AA-46CF-B7BD-571DB544D8A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B9C0452-5700-424D-B734-0E99B4982D6B}" type="datetimeFigureOut">
              <a:rPr lang="es-ES"/>
              <a:pPr>
                <a:defRPr/>
              </a:pPr>
              <a:t>04/05/2018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080165-1EA5-4587-93C5-8915C69415B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Marcador de título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13315" name="Marcador de texto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Marcador de fecha 3">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7AA2F65-398A-40A3-BC2D-325699F27C6F}" type="datetimeFigureOut">
              <a:rPr lang="es-ES"/>
              <a:pPr>
                <a:defRPr/>
              </a:pPr>
              <a:t>04/05/2018</a:t>
            </a:fld>
            <a:endParaRPr lang="es-ES"/>
          </a:p>
        </p:txBody>
      </p:sp>
      <p:sp>
        <p:nvSpPr>
          <p:cNvPr id="5" name="Marcador de pie de página 4">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8AC687E-125F-4A4E-9F2B-569A4B00806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850"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78851"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A77C964-B1A7-4063-99CC-AC2E5074B165}" type="datetimeFigureOut">
              <a:rPr lang="es-ES"/>
              <a:pPr>
                <a:defRPr/>
              </a:pPr>
              <a:t>04/05/2018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8A2C0F-FD39-4DDA-A834-182BFB64B07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fontAlgn="base">
        <a:spcBef>
          <a:spcPct val="0"/>
        </a:spcBef>
        <a:spcAft>
          <a:spcPct val="0"/>
        </a:spcAft>
        <a:defRPr sz="44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cs typeface="Arial" charset="0"/>
        </a:defRPr>
      </a:lvl2pPr>
      <a:lvl3pPr algn="ctr" defTabSz="457200" rtl="0" fontAlgn="base">
        <a:spcBef>
          <a:spcPct val="0"/>
        </a:spcBef>
        <a:spcAft>
          <a:spcPct val="0"/>
        </a:spcAft>
        <a:defRPr sz="4400">
          <a:solidFill>
            <a:schemeClr val="tx1"/>
          </a:solidFill>
          <a:latin typeface="Calibri" pitchFamily="34" charset="0"/>
          <a:cs typeface="Arial" charset="0"/>
        </a:defRPr>
      </a:lvl3pPr>
      <a:lvl4pPr algn="ctr" defTabSz="457200" rtl="0" fontAlgn="base">
        <a:spcBef>
          <a:spcPct val="0"/>
        </a:spcBef>
        <a:spcAft>
          <a:spcPct val="0"/>
        </a:spcAft>
        <a:defRPr sz="4400">
          <a:solidFill>
            <a:schemeClr val="tx1"/>
          </a:solidFill>
          <a:latin typeface="Calibri" pitchFamily="34" charset="0"/>
          <a:cs typeface="Arial" charset="0"/>
        </a:defRPr>
      </a:lvl4pPr>
      <a:lvl5pPr algn="ctr" defTabSz="457200" rtl="0" fontAlgn="base">
        <a:spcBef>
          <a:spcPct val="0"/>
        </a:spcBef>
        <a:spcAft>
          <a:spcPct val="0"/>
        </a:spcAft>
        <a:defRPr sz="4400">
          <a:solidFill>
            <a:schemeClr val="tx1"/>
          </a:solidFill>
          <a:latin typeface="Calibri" pitchFamily="34" charset="0"/>
          <a:cs typeface="Arial" charset="0"/>
        </a:defRPr>
      </a:lvl5pPr>
      <a:lvl6pPr marL="457200" algn="ctr" defTabSz="457200" rtl="0" fontAlgn="base">
        <a:spcBef>
          <a:spcPct val="0"/>
        </a:spcBef>
        <a:spcAft>
          <a:spcPct val="0"/>
        </a:spcAft>
        <a:defRPr sz="4400">
          <a:solidFill>
            <a:schemeClr val="tx1"/>
          </a:solidFill>
          <a:latin typeface="Calibri" pitchFamily="34" charset="0"/>
          <a:cs typeface="Arial" charset="0"/>
        </a:defRPr>
      </a:lvl6pPr>
      <a:lvl7pPr marL="914400" algn="ctr" defTabSz="457200" rtl="0" fontAlgn="base">
        <a:spcBef>
          <a:spcPct val="0"/>
        </a:spcBef>
        <a:spcAft>
          <a:spcPct val="0"/>
        </a:spcAft>
        <a:defRPr sz="4400">
          <a:solidFill>
            <a:schemeClr val="tx1"/>
          </a:solidFill>
          <a:latin typeface="Calibri" pitchFamily="34" charset="0"/>
          <a:cs typeface="Arial" charset="0"/>
        </a:defRPr>
      </a:lvl7pPr>
      <a:lvl8pPr marL="1371600" algn="ctr" defTabSz="457200" rtl="0" fontAlgn="base">
        <a:spcBef>
          <a:spcPct val="0"/>
        </a:spcBef>
        <a:spcAft>
          <a:spcPct val="0"/>
        </a:spcAft>
        <a:defRPr sz="4400">
          <a:solidFill>
            <a:schemeClr val="tx1"/>
          </a:solidFill>
          <a:latin typeface="Calibri" pitchFamily="34" charset="0"/>
          <a:cs typeface="Arial" charset="0"/>
        </a:defRPr>
      </a:lvl8pPr>
      <a:lvl9pPr marL="1828800" algn="ctr" defTabSz="457200"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defTabSz="457200"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a:solidFill>
            <a:schemeClr val="tx1"/>
          </a:solidFill>
          <a:latin typeface="+mn-lt"/>
          <a:cs typeface="+mn-cs"/>
        </a:defRPr>
      </a:lvl2pPr>
      <a:lvl3pPr marL="1143000" indent="-228600" algn="l" defTabSz="457200" rtl="0" fontAlgn="base">
        <a:spcBef>
          <a:spcPct val="20000"/>
        </a:spcBef>
        <a:spcAft>
          <a:spcPct val="0"/>
        </a:spcAft>
        <a:buFont typeface="Arial" charset="0"/>
        <a:buChar char="•"/>
        <a:defRPr sz="2400">
          <a:solidFill>
            <a:schemeClr val="tx1"/>
          </a:solidFill>
          <a:latin typeface="+mn-lt"/>
          <a:cs typeface="+mn-cs"/>
        </a:defRPr>
      </a:lvl3pPr>
      <a:lvl4pPr marL="1600200" indent="-228600" algn="l" defTabSz="457200" rtl="0" fontAlgn="base">
        <a:spcBef>
          <a:spcPct val="20000"/>
        </a:spcBef>
        <a:spcAft>
          <a:spcPct val="0"/>
        </a:spcAft>
        <a:buFont typeface="Arial" charset="0"/>
        <a:buChar char="–"/>
        <a:defRPr sz="2000">
          <a:solidFill>
            <a:schemeClr val="tx1"/>
          </a:solidFill>
          <a:latin typeface="+mn-lt"/>
          <a:cs typeface="+mn-cs"/>
        </a:defRPr>
      </a:lvl4pPr>
      <a:lvl5pPr marL="2057400" indent="-228600" algn="l" defTabSz="457200" rtl="0" fontAlgn="base">
        <a:spcBef>
          <a:spcPct val="20000"/>
        </a:spcBef>
        <a:spcAft>
          <a:spcPct val="0"/>
        </a:spcAft>
        <a:buFont typeface="Arial" charset="0"/>
        <a:buChar char="»"/>
        <a:defRPr sz="2000">
          <a:solidFill>
            <a:schemeClr val="tx1"/>
          </a:solidFill>
          <a:latin typeface="+mn-lt"/>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mn-lt"/>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mn-lt"/>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mn-lt"/>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0898"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80899"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6FCA70-AE10-40CA-9058-746E471E2138}" type="datetimeFigureOut">
              <a:rPr lang="es-ES"/>
              <a:pPr>
                <a:defRPr/>
              </a:pPr>
              <a:t>04/05/2018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882DF7-981E-49B0-AFA8-90FE2B29136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cs typeface="Arial" charset="0"/>
        </a:defRPr>
      </a:lvl2pPr>
      <a:lvl3pPr algn="ctr" defTabSz="457200" rtl="0" eaLnBrk="0" fontAlgn="base" hangingPunct="0">
        <a:spcBef>
          <a:spcPct val="0"/>
        </a:spcBef>
        <a:spcAft>
          <a:spcPct val="0"/>
        </a:spcAft>
        <a:defRPr sz="4400">
          <a:solidFill>
            <a:schemeClr val="tx1"/>
          </a:solidFill>
          <a:latin typeface="Calibri" pitchFamily="34" charset="0"/>
          <a:cs typeface="Arial" charset="0"/>
        </a:defRPr>
      </a:lvl3pPr>
      <a:lvl4pPr algn="ctr" defTabSz="457200" rtl="0" eaLnBrk="0" fontAlgn="base" hangingPunct="0">
        <a:spcBef>
          <a:spcPct val="0"/>
        </a:spcBef>
        <a:spcAft>
          <a:spcPct val="0"/>
        </a:spcAft>
        <a:defRPr sz="4400">
          <a:solidFill>
            <a:schemeClr val="tx1"/>
          </a:solidFill>
          <a:latin typeface="Calibri" pitchFamily="34" charset="0"/>
          <a:cs typeface="Arial" charset="0"/>
        </a:defRPr>
      </a:lvl4pPr>
      <a:lvl5pPr algn="ctr" defTabSz="457200" rtl="0" eaLnBrk="0" fontAlgn="base" hangingPunct="0">
        <a:spcBef>
          <a:spcPct val="0"/>
        </a:spcBef>
        <a:spcAft>
          <a:spcPct val="0"/>
        </a:spcAft>
        <a:defRPr sz="4400">
          <a:solidFill>
            <a:schemeClr val="tx1"/>
          </a:solidFill>
          <a:latin typeface="Calibri" pitchFamily="34" charset="0"/>
          <a:cs typeface="Arial" charset="0"/>
        </a:defRPr>
      </a:lvl5pPr>
      <a:lvl6pPr marL="457200" algn="ctr" defTabSz="457200" rtl="0" eaLnBrk="0" fontAlgn="base" hangingPunct="0">
        <a:spcBef>
          <a:spcPct val="0"/>
        </a:spcBef>
        <a:spcAft>
          <a:spcPct val="0"/>
        </a:spcAft>
        <a:defRPr sz="4400">
          <a:solidFill>
            <a:schemeClr val="tx1"/>
          </a:solidFill>
          <a:latin typeface="Calibri" pitchFamily="34" charset="0"/>
          <a:cs typeface="Arial" charset="0"/>
        </a:defRPr>
      </a:lvl6pPr>
      <a:lvl7pPr marL="914400" algn="ctr" defTabSz="457200" rtl="0" eaLnBrk="0" fontAlgn="base" hangingPunct="0">
        <a:spcBef>
          <a:spcPct val="0"/>
        </a:spcBef>
        <a:spcAft>
          <a:spcPct val="0"/>
        </a:spcAft>
        <a:defRPr sz="4400">
          <a:solidFill>
            <a:schemeClr val="tx1"/>
          </a:solidFill>
          <a:latin typeface="Calibri" pitchFamily="34" charset="0"/>
          <a:cs typeface="Arial" charset="0"/>
        </a:defRPr>
      </a:lvl7pPr>
      <a:lvl8pPr marL="1371600" algn="ctr" defTabSz="457200" rtl="0" eaLnBrk="0" fontAlgn="base" hangingPunct="0">
        <a:spcBef>
          <a:spcPct val="0"/>
        </a:spcBef>
        <a:spcAft>
          <a:spcPct val="0"/>
        </a:spcAft>
        <a:defRPr sz="4400">
          <a:solidFill>
            <a:schemeClr val="tx1"/>
          </a:solidFill>
          <a:latin typeface="Calibri" pitchFamily="34" charset="0"/>
          <a:cs typeface="Arial" charset="0"/>
        </a:defRPr>
      </a:lvl8pPr>
      <a:lvl9pPr marL="1828800" algn="ctr" defTabSz="457200" rtl="0" eaLnBrk="0" fontAlgn="base" hangingPunct="0">
        <a:spcBef>
          <a:spcPct val="0"/>
        </a:spcBef>
        <a:spcAft>
          <a:spcPct val="0"/>
        </a:spcAft>
        <a:defRPr sz="4400">
          <a:solidFill>
            <a:schemeClr val="tx1"/>
          </a:solidFill>
          <a:latin typeface="Calibri" pitchFamily="34"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educacion.navarra.es/web/dpto/ciclos-formativos" TargetMode="Externa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ángulo 5"/>
          <p:cNvSpPr>
            <a:spLocks noChangeArrowheads="1"/>
          </p:cNvSpPr>
          <p:nvPr/>
        </p:nvSpPr>
        <p:spPr bwMode="auto">
          <a:xfrm>
            <a:off x="895350" y="542925"/>
            <a:ext cx="7218363" cy="706438"/>
          </a:xfrm>
          <a:prstGeom prst="rect">
            <a:avLst/>
          </a:prstGeom>
          <a:noFill/>
          <a:ln w="9525">
            <a:noFill/>
            <a:miter lim="800000"/>
            <a:headEnd/>
            <a:tailEnd/>
          </a:ln>
        </p:spPr>
        <p:txBody>
          <a:bodyPr lIns="0" tIns="0" rIns="0" bIns="0"/>
          <a:lstStyle/>
          <a:p>
            <a:pPr algn="ctr">
              <a:spcAft>
                <a:spcPts val="1263"/>
              </a:spcAft>
            </a:pPr>
            <a:r>
              <a:rPr lang="es-ES" sz="3000" b="1">
                <a:solidFill>
                  <a:srgbClr val="595959"/>
                </a:solidFill>
                <a:latin typeface="Calibri" pitchFamily="34" charset="0"/>
              </a:rPr>
              <a:t>Admisión FP – APyD – EEDD 18-19</a:t>
            </a:r>
          </a:p>
        </p:txBody>
      </p:sp>
      <p:sp>
        <p:nvSpPr>
          <p:cNvPr id="79875" name="Rectángulo 6"/>
          <p:cNvSpPr>
            <a:spLocks noChangeArrowheads="1"/>
          </p:cNvSpPr>
          <p:nvPr/>
        </p:nvSpPr>
        <p:spPr bwMode="auto">
          <a:xfrm>
            <a:off x="3048000" y="1592263"/>
            <a:ext cx="3486150" cy="474662"/>
          </a:xfrm>
          <a:prstGeom prst="rect">
            <a:avLst/>
          </a:prstGeom>
          <a:noFill/>
          <a:ln w="9525">
            <a:noFill/>
            <a:miter lim="800000"/>
            <a:headEnd/>
            <a:tailEnd/>
          </a:ln>
        </p:spPr>
        <p:txBody>
          <a:bodyPr lIns="0" tIns="0" rIns="0" bIns="0"/>
          <a:lstStyle/>
          <a:p>
            <a:pPr algn="ctr">
              <a:spcAft>
                <a:spcPts val="1263"/>
              </a:spcAft>
            </a:pPr>
            <a:r>
              <a:rPr lang="es-ES_tradnl" sz="1600" b="1">
                <a:solidFill>
                  <a:srgbClr val="595959"/>
                </a:solidFill>
                <a:latin typeface="Calibri" pitchFamily="34" charset="0"/>
              </a:rPr>
              <a:t>Pamplona</a:t>
            </a:r>
            <a:r>
              <a:rPr lang="es-ES" sz="1600" b="1">
                <a:solidFill>
                  <a:srgbClr val="595959"/>
                </a:solidFill>
                <a:latin typeface="Calibri" pitchFamily="34" charset="0"/>
              </a:rPr>
              <a:t>, abril/Iruña, apirila</a:t>
            </a:r>
          </a:p>
          <a:p>
            <a:pPr algn="ctr">
              <a:spcAft>
                <a:spcPts val="1263"/>
              </a:spcAft>
            </a:pPr>
            <a:r>
              <a:rPr lang="es-ES_tradnl" sz="1600" b="1">
                <a:solidFill>
                  <a:srgbClr val="595959"/>
                </a:solidFill>
                <a:latin typeface="Calibri" pitchFamily="34" charset="0"/>
              </a:rPr>
              <a:t>2018</a:t>
            </a:r>
          </a:p>
          <a:p>
            <a:pPr algn="ctr">
              <a:spcAft>
                <a:spcPts val="1263"/>
              </a:spcAft>
            </a:pPr>
            <a:endParaRPr lang="es-ES" sz="1100">
              <a:solidFill>
                <a:srgbClr val="595959"/>
              </a:solidFill>
              <a:latin typeface="Calibri" pitchFamily="34" charset="0"/>
            </a:endParaRPr>
          </a:p>
        </p:txBody>
      </p:sp>
      <p:cxnSp>
        <p:nvCxnSpPr>
          <p:cNvPr id="9" name="Conector recto 8"/>
          <p:cNvCxnSpPr/>
          <p:nvPr/>
        </p:nvCxnSpPr>
        <p:spPr>
          <a:xfrm>
            <a:off x="1690688" y="1355725"/>
            <a:ext cx="5864225" cy="0"/>
          </a:xfrm>
          <a:prstGeom prst="line">
            <a:avLst/>
          </a:prstGeom>
          <a:ln w="3175" cmpd="sng">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64"/>
          <p:cNvSpPr txBox="1">
            <a:spLocks noChangeArrowheads="1"/>
          </p:cNvSpPr>
          <p:nvPr/>
        </p:nvSpPr>
        <p:spPr bwMode="auto">
          <a:xfrm>
            <a:off x="6156325" y="1628775"/>
            <a:ext cx="2663825" cy="641350"/>
          </a:xfrm>
          <a:prstGeom prst="rect">
            <a:avLst/>
          </a:prstGeom>
          <a:noFill/>
          <a:ln w="9525" algn="ctr">
            <a:noFill/>
            <a:miter lim="800000"/>
            <a:headEnd/>
            <a:tailEnd/>
          </a:ln>
        </p:spPr>
        <p:txBody>
          <a:bodyPr lIns="0" tIns="0" rIns="0" bIns="0"/>
          <a:lstStyle/>
          <a:p>
            <a:pPr algn="ctr">
              <a:spcAft>
                <a:spcPts val="1263"/>
              </a:spcAft>
            </a:pPr>
            <a:r>
              <a:rPr lang="es-ES_tradnl" altLang="es-ES" sz="3200" b="1">
                <a:solidFill>
                  <a:srgbClr val="7F7F7F"/>
                </a:solidFill>
                <a:latin typeface="Calibri" pitchFamily="34" charset="0"/>
              </a:rPr>
              <a:t>La FP Dual…</a:t>
            </a:r>
            <a:endParaRPr lang="es-ES" altLang="es-ES" sz="3200" b="1">
              <a:solidFill>
                <a:srgbClr val="7F7F7F"/>
              </a:solidFill>
              <a:latin typeface="Calibri" pitchFamily="34" charset="0"/>
            </a:endParaRPr>
          </a:p>
        </p:txBody>
      </p:sp>
      <p:sp>
        <p:nvSpPr>
          <p:cNvPr id="90115" name="Text Box 165"/>
          <p:cNvSpPr txBox="1">
            <a:spLocks noChangeArrowheads="1"/>
          </p:cNvSpPr>
          <p:nvPr/>
        </p:nvSpPr>
        <p:spPr bwMode="auto">
          <a:xfrm>
            <a:off x="755650" y="5013325"/>
            <a:ext cx="2663825" cy="457200"/>
          </a:xfrm>
          <a:prstGeom prst="rect">
            <a:avLst/>
          </a:prstGeom>
          <a:noFill/>
          <a:ln w="9525" algn="ctr">
            <a:noFill/>
            <a:miter lim="800000"/>
            <a:headEnd/>
            <a:tailEnd/>
          </a:ln>
        </p:spPr>
        <p:txBody>
          <a:bodyPr lIns="0" tIns="0" rIns="0" bIns="0"/>
          <a:lstStyle/>
          <a:p>
            <a:pPr algn="ctr">
              <a:spcAft>
                <a:spcPts val="1263"/>
              </a:spcAft>
            </a:pPr>
            <a:r>
              <a:rPr lang="es-ES_tradnl" altLang="es-ES" sz="3200" b="1">
                <a:solidFill>
                  <a:srgbClr val="7F7F7F"/>
                </a:solidFill>
                <a:latin typeface="Calibri" pitchFamily="34" charset="0"/>
              </a:rPr>
              <a:t>…en cifras</a:t>
            </a:r>
            <a:endParaRPr lang="es-ES" altLang="es-ES" sz="3200" b="1">
              <a:solidFill>
                <a:srgbClr val="7F7F7F"/>
              </a:solidFill>
              <a:latin typeface="Calibri" pitchFamily="34" charset="0"/>
            </a:endParaRPr>
          </a:p>
        </p:txBody>
      </p:sp>
      <p:graphicFrame>
        <p:nvGraphicFramePr>
          <p:cNvPr id="99376" name="Group 48"/>
          <p:cNvGraphicFramePr>
            <a:graphicFrameLocks noGrp="1"/>
          </p:cNvGraphicFramePr>
          <p:nvPr/>
        </p:nvGraphicFramePr>
        <p:xfrm>
          <a:off x="323850" y="990600"/>
          <a:ext cx="5400675" cy="3306764"/>
        </p:xfrm>
        <a:graphic>
          <a:graphicData uri="http://schemas.openxmlformats.org/drawingml/2006/table">
            <a:tbl>
              <a:tblPr/>
              <a:tblGrid>
                <a:gridCol w="3676650">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tblGrid>
              <a:tr h="698500">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ES" sz="1800" b="1" i="0" u="none" strike="noStrike" cap="none" normalizeH="0" baseline="0">
                          <a:ln>
                            <a:noFill/>
                          </a:ln>
                          <a:solidFill>
                            <a:schemeClr val="tx1"/>
                          </a:solidFill>
                          <a:effectLst/>
                          <a:latin typeface="Calibri" pitchFamily="34" charset="0"/>
                          <a:cs typeface="Times New Roman" pitchFamily="18" charset="0"/>
                        </a:rPr>
                        <a:t>CURSO 2017/2018</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endParaRPr lang="es-ES"/>
                    </a:p>
                  </a:txBody>
                  <a:tcPr/>
                </a:tc>
                <a:extLst>
                  <a:ext uri="{0D108BD9-81ED-4DB2-BD59-A6C34878D82A}">
                    <a16:rowId xmlns:a16="http://schemas.microsoft.com/office/drawing/2014/main" val="10000"/>
                  </a:ext>
                </a:extLst>
              </a:tr>
              <a:tr h="666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ALUMNADO MATRICULADO CICLOS (1º Y 2º) DUAL:</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641</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ALUMNADO PRÁCTICAS DUAL:</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297 +25</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PREV. EMPRESAS COLABORADORAS DUAL:</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 + 190</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Nº CENTROS CON CICLOS EN F.P. DUAL</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11</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1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Nº DE CICLOS EN F.P. DUAL</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_tradnl" altLang="es-ES" sz="1400" b="0" i="0" u="none" strike="noStrike" cap="none" normalizeH="0" baseline="0">
                          <a:ln>
                            <a:noFill/>
                          </a:ln>
                          <a:solidFill>
                            <a:schemeClr val="tx1"/>
                          </a:solidFill>
                          <a:effectLst/>
                          <a:latin typeface="Calibri" pitchFamily="34" charset="0"/>
                          <a:cs typeface="Times New Roman" pitchFamily="18" charset="0"/>
                        </a:rPr>
                        <a:t>17</a:t>
                      </a:r>
                      <a:endParaRPr kumimoji="0" lang="es-ES_tradnl" altLang="es-ES" sz="1400" b="0" i="0" u="none" strike="noStrike" cap="none" normalizeH="0" baseline="0">
                        <a:ln>
                          <a:noFill/>
                        </a:ln>
                        <a:solidFill>
                          <a:schemeClr val="tx1"/>
                        </a:solidFill>
                        <a:effectLst/>
                        <a:latin typeface="Calibri" pitchFamily="34" charset="0"/>
                        <a:cs typeface="Arial"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90138" name="Picture 44"/>
          <p:cNvPicPr>
            <a:picLocks noChangeAspect="1" noChangeArrowheads="1"/>
          </p:cNvPicPr>
          <p:nvPr/>
        </p:nvPicPr>
        <p:blipFill>
          <a:blip r:embed="rId2"/>
          <a:srcRect l="16588" t="4713" r="16078" b="9909"/>
          <a:stretch>
            <a:fillRect/>
          </a:stretch>
        </p:blipFill>
        <p:spPr bwMode="auto">
          <a:xfrm>
            <a:off x="5853113" y="3351213"/>
            <a:ext cx="3144837" cy="2530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ángulo 3"/>
          <p:cNvSpPr>
            <a:spLocks noChangeArrowheads="1"/>
          </p:cNvSpPr>
          <p:nvPr/>
        </p:nvSpPr>
        <p:spPr bwMode="auto">
          <a:xfrm>
            <a:off x="284163" y="550863"/>
            <a:ext cx="8001000" cy="439737"/>
          </a:xfrm>
          <a:prstGeom prst="rect">
            <a:avLst/>
          </a:prstGeom>
          <a:noFill/>
          <a:ln w="9525">
            <a:noFill/>
            <a:miter lim="800000"/>
            <a:headEnd/>
            <a:tailEnd/>
          </a:ln>
        </p:spPr>
        <p:txBody>
          <a:bodyPr lIns="0" tIns="0" rIns="0" bIns="0"/>
          <a:lstStyle/>
          <a:p>
            <a:pPr>
              <a:spcAft>
                <a:spcPts val="1263"/>
              </a:spcAft>
            </a:pPr>
            <a:r>
              <a:rPr lang="es-ES_tradnl" sz="2800" b="1">
                <a:solidFill>
                  <a:srgbClr val="7F7F7F"/>
                </a:solidFill>
                <a:latin typeface="Calibri" pitchFamily="34" charset="0"/>
              </a:rPr>
              <a:t> Inserción laboral del alumnado </a:t>
            </a:r>
            <a:endParaRPr lang="es-ES" sz="2800" b="1">
              <a:solidFill>
                <a:srgbClr val="7F7F7F"/>
              </a:solidFill>
              <a:latin typeface="Calibri" pitchFamily="34" charset="0"/>
            </a:endParaRPr>
          </a:p>
        </p:txBody>
      </p:sp>
      <p:sp>
        <p:nvSpPr>
          <p:cNvPr id="91139" name="6 CuadroTexto"/>
          <p:cNvSpPr txBox="1">
            <a:spLocks noChangeArrowheads="1"/>
          </p:cNvSpPr>
          <p:nvPr/>
        </p:nvSpPr>
        <p:spPr bwMode="auto">
          <a:xfrm>
            <a:off x="496888" y="1290638"/>
            <a:ext cx="8180387" cy="1766887"/>
          </a:xfrm>
          <a:prstGeom prst="rect">
            <a:avLst/>
          </a:prstGeom>
          <a:noFill/>
          <a:ln w="9525">
            <a:noFill/>
            <a:miter lim="800000"/>
            <a:headEnd/>
            <a:tailEnd/>
          </a:ln>
        </p:spPr>
        <p:txBody>
          <a:bodyPr>
            <a:spAutoFit/>
          </a:bodyPr>
          <a:lstStyle/>
          <a:p>
            <a:r>
              <a:rPr lang="es-ES" sz="2200">
                <a:latin typeface="Calibri" pitchFamily="34" charset="0"/>
              </a:rPr>
              <a:t>Entre el alumnado que ha finalizado sus estudios de FP en  2016-17, tenemos que</a:t>
            </a:r>
          </a:p>
          <a:p>
            <a:pPr marL="742950" lvl="1" indent="-285750">
              <a:buSzPct val="70000"/>
              <a:buFont typeface="Wingdings" pitchFamily="2" charset="2"/>
              <a:buChar char="ü"/>
            </a:pPr>
            <a:r>
              <a:rPr lang="es-ES" sz="2200">
                <a:latin typeface="Calibri" pitchFamily="34" charset="0"/>
              </a:rPr>
              <a:t>hay 51,27 % de inserción laboral</a:t>
            </a:r>
          </a:p>
          <a:p>
            <a:pPr marL="742950" lvl="1" indent="-285750">
              <a:buSzPct val="70000"/>
              <a:buFont typeface="Wingdings" pitchFamily="2" charset="2"/>
              <a:buChar char="ü"/>
            </a:pPr>
            <a:r>
              <a:rPr lang="es-ES_tradnl" sz="2200">
                <a:latin typeface="Calibri" pitchFamily="34" charset="0"/>
              </a:rPr>
              <a:t>38,74 € continúan sus estudios </a:t>
            </a:r>
          </a:p>
          <a:p>
            <a:pPr marL="742950" lvl="1" indent="-285750">
              <a:buSzPct val="70000"/>
              <a:buFont typeface="Wingdings" pitchFamily="2" charset="2"/>
              <a:buChar char="ü"/>
            </a:pPr>
            <a:r>
              <a:rPr lang="es-ES_tradnl" sz="2200">
                <a:latin typeface="Calibri" pitchFamily="34" charset="0"/>
              </a:rPr>
              <a:t>9,99 % en situación de desempleo</a:t>
            </a:r>
            <a:endParaRPr lang="es-ES" sz="2200">
              <a:latin typeface="Calibri" pitchFamily="34" charset="0"/>
            </a:endParaRPr>
          </a:p>
        </p:txBody>
      </p:sp>
      <p:graphicFrame>
        <p:nvGraphicFramePr>
          <p:cNvPr id="91140" name="Object 4"/>
          <p:cNvGraphicFramePr>
            <a:graphicFrameLocks noChangeAspect="1"/>
          </p:cNvGraphicFramePr>
          <p:nvPr/>
        </p:nvGraphicFramePr>
        <p:xfrm>
          <a:off x="1819275" y="3290888"/>
          <a:ext cx="5211763" cy="2967037"/>
        </p:xfrm>
        <a:graphic>
          <a:graphicData uri="http://schemas.openxmlformats.org/presentationml/2006/ole">
            <mc:AlternateContent xmlns:mc="http://schemas.openxmlformats.org/markup-compatibility/2006">
              <mc:Choice xmlns:v="urn:schemas-microsoft-com:vml" Requires="v">
                <p:oleObj spid="_x0000_s91148" name="Gráfico" r:id="rId3" imgW="4663386" imgH="2804065" progId="Excel.Chart.8">
                  <p:embed/>
                </p:oleObj>
              </mc:Choice>
              <mc:Fallback>
                <p:oleObj name="Gráfico" r:id="rId3" imgW="4663386" imgH="2804065" progId="Excel.Char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l="8850" t="20612" r="37172" b="28256"/>
                      <a:stretch>
                        <a:fillRect/>
                      </a:stretch>
                    </p:blipFill>
                    <p:spPr bwMode="auto">
                      <a:xfrm>
                        <a:off x="1819275" y="3290888"/>
                        <a:ext cx="5211763" cy="2967037"/>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ángulo 6"/>
          <p:cNvSpPr>
            <a:spLocks noChangeArrowheads="1"/>
          </p:cNvSpPr>
          <p:nvPr/>
        </p:nvSpPr>
        <p:spPr bwMode="auto">
          <a:xfrm>
            <a:off x="2097088" y="2593975"/>
            <a:ext cx="5913437" cy="863600"/>
          </a:xfrm>
          <a:prstGeom prst="rect">
            <a:avLst/>
          </a:prstGeom>
          <a:noFill/>
          <a:ln w="9525">
            <a:noFill/>
            <a:miter lim="800000"/>
            <a:headEnd/>
            <a:tailEnd/>
          </a:ln>
        </p:spPr>
        <p:txBody>
          <a:bodyPr lIns="0" tIns="0" rIns="0" bIns="0"/>
          <a:lstStyle/>
          <a:p>
            <a:pPr>
              <a:spcAft>
                <a:spcPts val="600"/>
              </a:spcAft>
            </a:pPr>
            <a:r>
              <a:rPr lang="es-ES_tradnl" sz="3000" b="1">
                <a:solidFill>
                  <a:srgbClr val="595959"/>
                </a:solidFill>
                <a:latin typeface="Calibri" pitchFamily="34" charset="0"/>
              </a:rPr>
              <a:t>I. Admisión 18-19 FP y APyD:</a:t>
            </a:r>
          </a:p>
          <a:p>
            <a:pPr>
              <a:spcAft>
                <a:spcPts val="1263"/>
              </a:spcAft>
            </a:pPr>
            <a:r>
              <a:rPr lang="es-ES_tradnl" sz="3000" b="1">
                <a:solidFill>
                  <a:srgbClr val="595959"/>
                </a:solidFill>
                <a:latin typeface="Calibri" pitchFamily="34" charset="0"/>
              </a:rPr>
              <a:t>   Grado Medio y Grado Superior</a:t>
            </a:r>
            <a:endParaRPr lang="es-ES" sz="3000" b="1">
              <a:solidFill>
                <a:srgbClr val="595959"/>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CuadroTexto"/>
          <p:cNvSpPr txBox="1">
            <a:spLocks noChangeArrowheads="1"/>
          </p:cNvSpPr>
          <p:nvPr/>
        </p:nvSpPr>
        <p:spPr bwMode="auto">
          <a:xfrm>
            <a:off x="346075" y="569913"/>
            <a:ext cx="7775575" cy="5738812"/>
          </a:xfrm>
          <a:prstGeom prst="rect">
            <a:avLst/>
          </a:prstGeom>
          <a:noFill/>
          <a:ln w="9525">
            <a:noFill/>
            <a:miter lim="800000"/>
            <a:headEnd/>
            <a:tailEnd/>
          </a:ln>
        </p:spPr>
        <p:txBody>
          <a:bodyPr>
            <a:spAutoFit/>
          </a:bodyPr>
          <a:lstStyle/>
          <a:p>
            <a:pPr marL="800100" lvl="1" indent="-342900" algn="ctr">
              <a:spcBef>
                <a:spcPct val="25000"/>
              </a:spcBef>
              <a:spcAft>
                <a:spcPts val="1200"/>
              </a:spcAft>
              <a:tabLst>
                <a:tab pos="457200" algn="l"/>
              </a:tabLst>
            </a:pPr>
            <a:r>
              <a:rPr lang="es-ES" altLang="es-ES" sz="1600">
                <a:solidFill>
                  <a:srgbClr val="336699"/>
                </a:solidFill>
                <a:latin typeface="Calibri" pitchFamily="34" charset="0"/>
                <a:cs typeface="Times New Roman" pitchFamily="18" charset="0"/>
              </a:rPr>
              <a:t>	</a:t>
            </a:r>
            <a:r>
              <a:rPr lang="es-ES" altLang="es-ES" sz="2000" b="1" u="sng">
                <a:solidFill>
                  <a:srgbClr val="336699"/>
                </a:solidFill>
                <a:latin typeface="Calibri" pitchFamily="34" charset="0"/>
                <a:cs typeface="Times New Roman" pitchFamily="18" charset="0"/>
              </a:rPr>
              <a:t>Características generales</a:t>
            </a:r>
          </a:p>
          <a:p>
            <a:pPr marL="800100" lvl="1" indent="-342900">
              <a:spcBef>
                <a:spcPct val="25000"/>
              </a:spcBef>
              <a:spcAft>
                <a:spcPct val="25000"/>
              </a:spcAft>
              <a:buFont typeface="Calibri" pitchFamily="34" charset="0"/>
              <a:buChar char="⁻"/>
              <a:tabLst>
                <a:tab pos="457200" algn="l"/>
              </a:tabLst>
            </a:pPr>
            <a:r>
              <a:rPr lang="es-ES_tradnl" altLang="es-ES" sz="1600">
                <a:solidFill>
                  <a:srgbClr val="336699"/>
                </a:solidFill>
                <a:latin typeface="Calibri" pitchFamily="34" charset="0"/>
                <a:cs typeface="Times New Roman" pitchFamily="18" charset="0"/>
              </a:rPr>
              <a:t>Plazo de Inscripción: </a:t>
            </a:r>
            <a:r>
              <a:rPr lang="es-ES_tradnl" altLang="es-ES" b="1" i="1">
                <a:solidFill>
                  <a:srgbClr val="336699"/>
                </a:solidFill>
                <a:latin typeface="Calibri" pitchFamily="34" charset="0"/>
                <a:cs typeface="Times New Roman" pitchFamily="18" charset="0"/>
              </a:rPr>
              <a:t>del 7 al 11 de mayo</a:t>
            </a:r>
            <a:r>
              <a:rPr lang="es-ES_tradnl" altLang="es-ES" sz="1600">
                <a:solidFill>
                  <a:srgbClr val="336699"/>
                </a:solidFill>
                <a:latin typeface="Calibri" pitchFamily="34" charset="0"/>
                <a:cs typeface="Times New Roman" pitchFamily="18" charset="0"/>
              </a:rPr>
              <a:t> (hasta las 14:00 horas).</a:t>
            </a:r>
            <a:endParaRPr lang="es-ES" altLang="es-ES" sz="1600">
              <a:solidFill>
                <a:srgbClr val="336699"/>
              </a:solidFill>
              <a:latin typeface="Calibri" pitchFamily="34" charset="0"/>
              <a:cs typeface="Times New Roman" pitchFamily="18" charset="0"/>
            </a:endParaRPr>
          </a:p>
          <a:p>
            <a:pPr marL="800100" lvl="1" indent="-342900">
              <a:spcBef>
                <a:spcPct val="25000"/>
              </a:spcBef>
              <a:spcAft>
                <a:spcPct val="25000"/>
              </a:spcAft>
              <a:buFont typeface="Calibri" pitchFamily="34" charset="0"/>
              <a:buChar char="⁻"/>
              <a:tabLst>
                <a:tab pos="457200" algn="l"/>
              </a:tabLst>
            </a:pPr>
            <a:r>
              <a:rPr lang="es-ES" altLang="es-ES" sz="1600">
                <a:solidFill>
                  <a:srgbClr val="336699"/>
                </a:solidFill>
                <a:latin typeface="Calibri" pitchFamily="34" charset="0"/>
                <a:cs typeface="Times New Roman" pitchFamily="18" charset="0"/>
              </a:rPr>
              <a:t>Modelo de admisión de los dos últimos cursos: Predomina la nota de acceso sobre la opción.</a:t>
            </a:r>
          </a:p>
          <a:p>
            <a:pPr marL="800100" lvl="1" indent="-342900" algn="just">
              <a:spcBef>
                <a:spcPct val="25000"/>
              </a:spcBef>
              <a:spcAft>
                <a:spcPct val="25000"/>
              </a:spcAft>
              <a:buFont typeface="Calibri" pitchFamily="34" charset="0"/>
              <a:buChar char="⁻"/>
              <a:tabLst>
                <a:tab pos="457200" algn="l"/>
              </a:tabLst>
            </a:pPr>
            <a:r>
              <a:rPr lang="es-ES" altLang="es-ES" sz="1600">
                <a:solidFill>
                  <a:srgbClr val="336699"/>
                </a:solidFill>
                <a:latin typeface="Calibri" pitchFamily="34" charset="0"/>
                <a:cs typeface="Times New Roman" pitchFamily="18" charset="0"/>
              </a:rPr>
              <a:t>Una </a:t>
            </a:r>
            <a:r>
              <a:rPr lang="es-ES" altLang="es-ES" sz="1600" b="1">
                <a:solidFill>
                  <a:srgbClr val="336699"/>
                </a:solidFill>
                <a:latin typeface="Calibri" pitchFamily="34" charset="0"/>
                <a:cs typeface="Times New Roman" pitchFamily="18" charset="0"/>
              </a:rPr>
              <a:t>única</a:t>
            </a:r>
            <a:r>
              <a:rPr lang="es-ES" altLang="es-ES" sz="1600">
                <a:solidFill>
                  <a:srgbClr val="336699"/>
                </a:solidFill>
                <a:latin typeface="Calibri" pitchFamily="34" charset="0"/>
                <a:cs typeface="Times New Roman" pitchFamily="18" charset="0"/>
              </a:rPr>
              <a:t> solicitud de inscripción: </a:t>
            </a:r>
            <a:r>
              <a:rPr lang="es-ES" altLang="es-ES" sz="1600" b="1">
                <a:solidFill>
                  <a:srgbClr val="336699"/>
                </a:solidFill>
                <a:latin typeface="Calibri" pitchFamily="34" charset="0"/>
                <a:cs typeface="Times New Roman" pitchFamily="18" charset="0"/>
              </a:rPr>
              <a:t>máximo de 6 opciones</a:t>
            </a:r>
            <a:r>
              <a:rPr lang="es-ES" altLang="es-ES" sz="1600">
                <a:solidFill>
                  <a:srgbClr val="336699"/>
                </a:solidFill>
                <a:latin typeface="Calibri" pitchFamily="34" charset="0"/>
                <a:cs typeface="Times New Roman" pitchFamily="18" charset="0"/>
              </a:rPr>
              <a:t>; con opciones de grado medio, opciones de grado superior, u opciones de grado medio y grado superior; y de enseñanzas de FP y/o enseñanzas profesionales de APyD).</a:t>
            </a:r>
          </a:p>
          <a:p>
            <a:pPr marL="800100" lvl="1" indent="-342900" algn="just">
              <a:spcBef>
                <a:spcPct val="25000"/>
              </a:spcBef>
              <a:spcAft>
                <a:spcPct val="25000"/>
              </a:spcAft>
              <a:buFont typeface="Calibri" pitchFamily="34" charset="0"/>
              <a:buChar char="⁻"/>
              <a:tabLst>
                <a:tab pos="457200" algn="l"/>
              </a:tabLst>
            </a:pPr>
            <a:r>
              <a:rPr lang="es-ES" altLang="es-ES" sz="1600">
                <a:solidFill>
                  <a:srgbClr val="336699"/>
                </a:solidFill>
                <a:latin typeface="Calibri" pitchFamily="34" charset="0"/>
                <a:cs typeface="Times New Roman" pitchFamily="18" charset="0"/>
              </a:rPr>
              <a:t>MUY IMPORTANTE: elegir únicamente ciclos que se deseen cursar.</a:t>
            </a:r>
            <a:endParaRPr lang="es-ES" altLang="es-ES" sz="1600" b="1">
              <a:solidFill>
                <a:srgbClr val="336699"/>
              </a:solidFill>
              <a:latin typeface="Calibri" pitchFamily="34" charset="0"/>
              <a:cs typeface="Times New Roman" pitchFamily="18" charset="0"/>
            </a:endParaRPr>
          </a:p>
          <a:p>
            <a:pPr marL="800100" lvl="1" indent="-342900">
              <a:spcBef>
                <a:spcPct val="25000"/>
              </a:spcBef>
              <a:spcAft>
                <a:spcPct val="25000"/>
              </a:spcAft>
              <a:buFont typeface="Calibri" pitchFamily="34" charset="0"/>
              <a:buChar char="⁻"/>
              <a:tabLst>
                <a:tab pos="457200" algn="l"/>
              </a:tabLst>
            </a:pPr>
            <a:r>
              <a:rPr lang="es-ES" altLang="es-ES" sz="1600">
                <a:solidFill>
                  <a:srgbClr val="336699"/>
                </a:solidFill>
                <a:latin typeface="Calibri" pitchFamily="34" charset="0"/>
                <a:cs typeface="Times New Roman" pitchFamily="18" charset="0"/>
              </a:rPr>
              <a:t>El </a:t>
            </a:r>
            <a:r>
              <a:rPr lang="es-ES" altLang="es-ES" sz="2000" b="1" u="sng">
                <a:solidFill>
                  <a:srgbClr val="336699"/>
                </a:solidFill>
                <a:latin typeface="Calibri" pitchFamily="34" charset="0"/>
                <a:cs typeface="Times New Roman" pitchFamily="18" charset="0"/>
              </a:rPr>
              <a:t>Plazo ordinario</a:t>
            </a:r>
            <a:r>
              <a:rPr lang="es-ES" altLang="es-ES" sz="1600">
                <a:solidFill>
                  <a:srgbClr val="336699"/>
                </a:solidFill>
                <a:latin typeface="Calibri" pitchFamily="34" charset="0"/>
                <a:cs typeface="Times New Roman" pitchFamily="18" charset="0"/>
              </a:rPr>
              <a:t>:</a:t>
            </a:r>
          </a:p>
          <a:p>
            <a:pPr marL="1257300" lvl="2" indent="-342900">
              <a:spcBef>
                <a:spcPct val="25000"/>
              </a:spcBef>
              <a:buFont typeface="Calibri" pitchFamily="34" charset="0"/>
              <a:buChar char="⁻"/>
              <a:tabLst>
                <a:tab pos="457200" algn="l"/>
              </a:tabLst>
            </a:pPr>
            <a:r>
              <a:rPr lang="es-ES" altLang="es-ES" b="1">
                <a:solidFill>
                  <a:srgbClr val="336699"/>
                </a:solidFill>
                <a:latin typeface="Calibri" pitchFamily="34" charset="0"/>
                <a:cs typeface="Times New Roman" pitchFamily="18" charset="0"/>
              </a:rPr>
              <a:t>Fase 1ª</a:t>
            </a:r>
            <a:r>
              <a:rPr lang="es-ES" altLang="es-ES" sz="1600">
                <a:solidFill>
                  <a:srgbClr val="336699"/>
                </a:solidFill>
                <a:latin typeface="Calibri" pitchFamily="34" charset="0"/>
                <a:cs typeface="Times New Roman" pitchFamily="18" charset="0"/>
              </a:rPr>
              <a:t>: se publicarán </a:t>
            </a:r>
            <a:r>
              <a:rPr lang="es-ES" altLang="es-ES" sz="1600" b="1">
                <a:solidFill>
                  <a:srgbClr val="336699"/>
                </a:solidFill>
                <a:latin typeface="Calibri" pitchFamily="34" charset="0"/>
                <a:cs typeface="Times New Roman" pitchFamily="18" charset="0"/>
              </a:rPr>
              <a:t>dos listas</a:t>
            </a:r>
            <a:r>
              <a:rPr lang="es-ES" altLang="es-ES" sz="1600">
                <a:solidFill>
                  <a:srgbClr val="336699"/>
                </a:solidFill>
                <a:latin typeface="Calibri" pitchFamily="34" charset="0"/>
                <a:cs typeface="Times New Roman" pitchFamily="18" charset="0"/>
              </a:rPr>
              <a:t> de personas admitidas (13 y 23 de julio).</a:t>
            </a:r>
          </a:p>
          <a:p>
            <a:pPr marL="1257300" lvl="2" indent="-342900">
              <a:spcBef>
                <a:spcPct val="25000"/>
              </a:spcBef>
              <a:spcAft>
                <a:spcPct val="25000"/>
              </a:spcAft>
              <a:buFont typeface="Calibri" pitchFamily="34" charset="0"/>
              <a:buChar char="⁻"/>
              <a:tabLst>
                <a:tab pos="457200" algn="l"/>
              </a:tabLst>
            </a:pPr>
            <a:r>
              <a:rPr lang="es-ES" altLang="es-ES" b="1">
                <a:solidFill>
                  <a:srgbClr val="336699"/>
                </a:solidFill>
                <a:latin typeface="Calibri" pitchFamily="34" charset="0"/>
                <a:cs typeface="Times New Roman" pitchFamily="18" charset="0"/>
              </a:rPr>
              <a:t>Fase 2ª</a:t>
            </a:r>
            <a:r>
              <a:rPr lang="es-ES" altLang="es-ES" sz="1600">
                <a:solidFill>
                  <a:srgbClr val="336699"/>
                </a:solidFill>
                <a:latin typeface="Calibri" pitchFamily="34" charset="0"/>
                <a:cs typeface="Times New Roman" pitchFamily="18" charset="0"/>
              </a:rPr>
              <a:t>: se publicarán </a:t>
            </a:r>
            <a:r>
              <a:rPr lang="es-ES" altLang="es-ES" sz="1600" b="1">
                <a:solidFill>
                  <a:srgbClr val="336699"/>
                </a:solidFill>
                <a:latin typeface="Calibri" pitchFamily="34" charset="0"/>
                <a:cs typeface="Times New Roman" pitchFamily="18" charset="0"/>
              </a:rPr>
              <a:t>tres listas</a:t>
            </a:r>
            <a:r>
              <a:rPr lang="es-ES" altLang="es-ES" sz="1600">
                <a:solidFill>
                  <a:srgbClr val="336699"/>
                </a:solidFill>
                <a:latin typeface="Calibri" pitchFamily="34" charset="0"/>
                <a:cs typeface="Times New Roman" pitchFamily="18" charset="0"/>
              </a:rPr>
              <a:t> de personas  admitidas (31 de agosto, 10 y 18 de septiembre).</a:t>
            </a:r>
          </a:p>
          <a:p>
            <a:pPr marL="800100" lvl="1" indent="-342900">
              <a:spcBef>
                <a:spcPct val="25000"/>
              </a:spcBef>
              <a:spcAft>
                <a:spcPct val="25000"/>
              </a:spcAft>
              <a:buFont typeface="Calibri" pitchFamily="34" charset="0"/>
              <a:buChar char="⁻"/>
              <a:tabLst>
                <a:tab pos="457200" algn="l"/>
              </a:tabLst>
            </a:pPr>
            <a:r>
              <a:rPr lang="es-ES_tradnl" altLang="es-ES" sz="2000" b="1" u="sng">
                <a:solidFill>
                  <a:srgbClr val="336699"/>
                </a:solidFill>
                <a:latin typeface="Calibri" pitchFamily="34" charset="0"/>
                <a:cs typeface="Times New Roman" pitchFamily="18" charset="0"/>
              </a:rPr>
              <a:t>Procedimiento de Adjudicación de Vacantes (PAV)</a:t>
            </a:r>
            <a:r>
              <a:rPr lang="es-ES_tradnl" altLang="es-ES" sz="1600">
                <a:solidFill>
                  <a:srgbClr val="336699"/>
                </a:solidFill>
                <a:latin typeface="Calibri" pitchFamily="34" charset="0"/>
                <a:cs typeface="Times New Roman" pitchFamily="18" charset="0"/>
              </a:rPr>
              <a:t>: nueva inscripción (del 28 de septiembre al 1 de octubre), </a:t>
            </a:r>
            <a:r>
              <a:rPr lang="es-ES_tradnl" altLang="es-ES" sz="1600" b="1">
                <a:solidFill>
                  <a:srgbClr val="336699"/>
                </a:solidFill>
                <a:latin typeface="Calibri" pitchFamily="34" charset="0"/>
                <a:cs typeface="Times New Roman" pitchFamily="18" charset="0"/>
              </a:rPr>
              <a:t>máximo 10 opciones.</a:t>
            </a:r>
          </a:p>
          <a:p>
            <a:pPr marL="800100" lvl="1" indent="-342900">
              <a:spcBef>
                <a:spcPct val="25000"/>
              </a:spcBef>
              <a:buFont typeface="Calibri" pitchFamily="34" charset="0"/>
              <a:buChar char="⁻"/>
              <a:tabLst>
                <a:tab pos="457200" algn="l"/>
              </a:tabLst>
            </a:pPr>
            <a:r>
              <a:rPr lang="es-ES" altLang="es-ES" sz="2000" b="1">
                <a:solidFill>
                  <a:srgbClr val="336699"/>
                </a:solidFill>
                <a:latin typeface="Calibri" pitchFamily="34" charset="0"/>
                <a:cs typeface="Times New Roman" pitchFamily="18" charset="0"/>
              </a:rPr>
              <a:t>FP</a:t>
            </a:r>
            <a:r>
              <a:rPr lang="es-ES" altLang="es-ES" sz="1600" b="1">
                <a:solidFill>
                  <a:srgbClr val="336699"/>
                </a:solidFill>
                <a:latin typeface="Calibri" pitchFamily="34" charset="0"/>
                <a:cs typeface="Times New Roman" pitchFamily="18" charset="0"/>
              </a:rPr>
              <a:t>: 20 plazas</a:t>
            </a:r>
            <a:r>
              <a:rPr lang="es-ES" altLang="es-ES" sz="1600">
                <a:solidFill>
                  <a:srgbClr val="336699"/>
                </a:solidFill>
                <a:latin typeface="Calibri" pitchFamily="34" charset="0"/>
                <a:cs typeface="Times New Roman" pitchFamily="18" charset="0"/>
              </a:rPr>
              <a:t> de nuevo ingreso y hasta </a:t>
            </a:r>
            <a:r>
              <a:rPr lang="es-ES" altLang="es-ES" sz="1600" b="1">
                <a:solidFill>
                  <a:srgbClr val="336699"/>
                </a:solidFill>
                <a:latin typeface="Calibri" pitchFamily="34" charset="0"/>
                <a:cs typeface="Times New Roman" pitchFamily="18" charset="0"/>
              </a:rPr>
              <a:t>25</a:t>
            </a:r>
            <a:r>
              <a:rPr lang="es-ES" altLang="es-ES" sz="1600">
                <a:solidFill>
                  <a:srgbClr val="336699"/>
                </a:solidFill>
                <a:latin typeface="Calibri" pitchFamily="34" charset="0"/>
                <a:cs typeface="Times New Roman" pitchFamily="18" charset="0"/>
              </a:rPr>
              <a:t> </a:t>
            </a:r>
            <a:r>
              <a:rPr lang="es-ES" altLang="es-ES" sz="1600" b="1">
                <a:solidFill>
                  <a:srgbClr val="336699"/>
                </a:solidFill>
                <a:latin typeface="Calibri" pitchFamily="34" charset="0"/>
                <a:cs typeface="Times New Roman" pitchFamily="18" charset="0"/>
              </a:rPr>
              <a:t>plazas </a:t>
            </a:r>
            <a:r>
              <a:rPr lang="es-ES" altLang="es-ES" sz="1600">
                <a:solidFill>
                  <a:srgbClr val="336699"/>
                </a:solidFill>
                <a:latin typeface="Calibri" pitchFamily="34" charset="0"/>
                <a:cs typeface="Times New Roman" pitchFamily="18" charset="0"/>
              </a:rPr>
              <a:t>con repetidores.</a:t>
            </a:r>
          </a:p>
          <a:p>
            <a:pPr marL="800100" lvl="1" indent="-342900">
              <a:spcBef>
                <a:spcPct val="25000"/>
              </a:spcBef>
              <a:spcAft>
                <a:spcPct val="25000"/>
              </a:spcAft>
              <a:buFont typeface="Calibri" pitchFamily="34" charset="0"/>
              <a:buChar char="⁻"/>
              <a:tabLst>
                <a:tab pos="457200" algn="l"/>
              </a:tabLst>
            </a:pPr>
            <a:r>
              <a:rPr lang="es-ES" altLang="es-ES" sz="2000" b="1">
                <a:solidFill>
                  <a:srgbClr val="336699"/>
                </a:solidFill>
                <a:latin typeface="Calibri" pitchFamily="34" charset="0"/>
                <a:cs typeface="Times New Roman" pitchFamily="18" charset="0"/>
              </a:rPr>
              <a:t>APyD</a:t>
            </a:r>
            <a:r>
              <a:rPr lang="es-ES" altLang="es-ES" sz="1600" b="1">
                <a:solidFill>
                  <a:srgbClr val="336699"/>
                </a:solidFill>
                <a:latin typeface="Calibri" pitchFamily="34" charset="0"/>
                <a:cs typeface="Times New Roman" pitchFamily="18" charset="0"/>
              </a:rPr>
              <a:t>: 15 plazas / 30 plazas</a:t>
            </a:r>
            <a:endParaRPr lang="es-ES" altLang="es-ES" sz="1600">
              <a:solidFill>
                <a:srgbClr val="336699"/>
              </a:solidFill>
              <a:latin typeface="Calibri" pitchFamily="34"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86">
            <a:extLst/>
          </p:cNvPr>
          <p:cNvGraphicFramePr>
            <a:graphicFrameLocks/>
          </p:cNvGraphicFramePr>
          <p:nvPr/>
        </p:nvGraphicFramePr>
        <p:xfrm>
          <a:off x="365125" y="381000"/>
          <a:ext cx="7160454" cy="6096000"/>
        </p:xfrm>
        <a:graphic>
          <a:graphicData uri="http://schemas.openxmlformats.org/drawingml/2006/table">
            <a:tbl>
              <a:tblPr/>
              <a:tblGrid>
                <a:gridCol w="7160454">
                  <a:extLst>
                    <a:ext uri="{9D8B030D-6E8A-4147-A177-3AD203B41FA5}">
                      <a16:colId xmlns:a16="http://schemas.microsoft.com/office/drawing/2014/main" val="20000"/>
                    </a:ext>
                  </a:extLst>
                </a:gridCol>
              </a:tblGrid>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lang="es-ES" altLang="es-ES" sz="1400" b="1" u="none" kern="1200" dirty="0">
                          <a:solidFill>
                            <a:srgbClr val="336699"/>
                          </a:solidFill>
                          <a:latin typeface="Calibri" panose="020F0502020204030204" pitchFamily="34" charset="0"/>
                          <a:ea typeface="+mn-ea"/>
                          <a:cs typeface="Calibri" panose="020F0502020204030204" pitchFamily="34" charset="0"/>
                        </a:rPr>
                        <a:t>ESTRUCTURA</a:t>
                      </a:r>
                      <a:r>
                        <a:rPr kumimoji="0" lang="es-ES" altLang="es-E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s-ES" altLang="es-ES" sz="1400" b="1" u="none" kern="1200" dirty="0">
                          <a:solidFill>
                            <a:srgbClr val="336699"/>
                          </a:solidFill>
                          <a:latin typeface="Calibri" panose="020F0502020204030204" pitchFamily="34" charset="0"/>
                          <a:ea typeface="+mn-ea"/>
                          <a:cs typeface="Calibri" panose="020F0502020204030204" pitchFamily="34" charset="0"/>
                        </a:rPr>
                        <a:t>y CALENDARIO DEL PROCESO DE ADMISIÓN 2018-2019</a:t>
                      </a: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s-ES" altLang="es-ES" sz="800" b="1" i="0" u="none" strike="noStrike" cap="none" normalizeH="0" baseline="0" dirty="0">
                        <a:ln>
                          <a:noFill/>
                        </a:ln>
                        <a:solidFill>
                          <a:schemeClr val="tx1"/>
                        </a:solidFill>
                        <a:effectLst/>
                        <a:latin typeface="+mj-lt"/>
                        <a:cs typeface="Arial" panose="020B060402020202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lang="es-ES" altLang="es-ES" sz="1200" b="1" u="none" kern="1200" dirty="0">
                          <a:solidFill>
                            <a:srgbClr val="336699"/>
                          </a:solidFill>
                          <a:latin typeface="Calibri" panose="020F0502020204030204" pitchFamily="34" charset="0"/>
                          <a:ea typeface="+mn-ea"/>
                          <a:cs typeface="Calibri" panose="020F0502020204030204" pitchFamily="34" charset="0"/>
                        </a:rPr>
                        <a:t>PLAZO ORDINARIO</a:t>
                      </a: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Inscripciones: del 7 al 11 de mayo (hasta las 14:00 horas)</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Fecha límite para acreditar las condiciones y requisitos de acceso / Fecha límite para presentar la documentación acreditativa para optar a reserva de plazas (discapacidad, necesidades educativas especiales, deportista alto nivel o alto rendimiento): 29 de junio (hasta las 14:00 horas)</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lang="es-ES" altLang="es-ES" sz="1400" b="1" u="none" kern="1200" dirty="0">
                          <a:solidFill>
                            <a:srgbClr val="336699"/>
                          </a:solidFill>
                          <a:latin typeface="Calibri" panose="020F0502020204030204" pitchFamily="34" charset="0"/>
                          <a:ea typeface="+mn-ea"/>
                          <a:cs typeface="Calibri" panose="020F0502020204030204" pitchFamily="34" charset="0"/>
                        </a:rPr>
                        <a:t>Fase</a:t>
                      </a:r>
                      <a:r>
                        <a:rPr kumimoji="0" lang="es-ES" altLang="es-E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s-ES" altLang="es-ES" sz="1400" b="1" u="none" kern="1200" dirty="0">
                          <a:solidFill>
                            <a:srgbClr val="336699"/>
                          </a:solidFill>
                          <a:latin typeface="Calibri" panose="020F0502020204030204" pitchFamily="34" charset="0"/>
                          <a:ea typeface="+mn-ea"/>
                          <a:cs typeface="Calibri" panose="020F0502020204030204" pitchFamily="34" charset="0"/>
                        </a:rPr>
                        <a:t>primera</a:t>
                      </a: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provisional de admitidas/os: 5 de julio</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definitiva de admitidas/os 1ª (Grupos de acceso): 13 de julio</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Matrícula 1ª - De 16 a 19 de julio (hasta las 14:00 horas)</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definitiva de admitidas/os 2ª (Grupos de acceso): 23 de julio</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Matrícula 2ª - De 24 a 27 de julio (hasta las 14:00 horas) / De 24 a 31 de julio (hasta las 14:00 horas) en Tudela, San Adrián y Elizondo)</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lang="es-ES" altLang="es-ES" sz="1400" b="1" u="none" kern="1200" dirty="0">
                          <a:solidFill>
                            <a:srgbClr val="336699"/>
                          </a:solidFill>
                          <a:latin typeface="Calibri" panose="020F0502020204030204" pitchFamily="34" charset="0"/>
                          <a:ea typeface="+mn-ea"/>
                          <a:cs typeface="Calibri" panose="020F0502020204030204" pitchFamily="34" charset="0"/>
                        </a:rPr>
                        <a:t>Fase</a:t>
                      </a:r>
                      <a:r>
                        <a:rPr kumimoji="0" lang="es-ES" altLang="es-ES"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s-ES" altLang="es-ES" sz="1400" b="1" u="none" kern="1200" dirty="0">
                          <a:solidFill>
                            <a:srgbClr val="336699"/>
                          </a:solidFill>
                          <a:latin typeface="Calibri" panose="020F0502020204030204" pitchFamily="34" charset="0"/>
                          <a:ea typeface="+mn-ea"/>
                          <a:cs typeface="Calibri" panose="020F0502020204030204" pitchFamily="34" charset="0"/>
                        </a:rPr>
                        <a:t>segunda</a:t>
                      </a: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1"/>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1" u="sng" strike="noStrike" cap="none" normalizeH="0" baseline="0" dirty="0">
                          <a:ln>
                            <a:noFill/>
                          </a:ln>
                          <a:solidFill>
                            <a:schemeClr val="tx1"/>
                          </a:solidFill>
                          <a:effectLst/>
                          <a:latin typeface="Calibri" panose="020F0502020204030204" pitchFamily="34" charset="0"/>
                          <a:cs typeface="Calibri" panose="020F0502020204030204" pitchFamily="34" charset="0"/>
                        </a:rPr>
                        <a:t>No hay nueva inscripción</a:t>
                      </a:r>
                      <a:r>
                        <a:rPr kumimoji="0" lang="es-ES" altLang="es-ES" sz="12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Fecha límite para acreditar condiciones y requisitos de acceso y presentar documentación para reserva de plazas: 29 de agosto (hasta las 14:00 horas)</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definitiva de admitidas/os 3ª (Único grupo de acceso): 31 de agosto / Matrícula: 3 a 5 de sept (hasta 14 h)</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definitiva de admitidas/os 4ª (Único grupo de acceso): 10 de sept / Matrícula: 11 a 13 de sept (hasta 14 h)</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definitiva de admitidas/os 5ª (Único grupo de acceso): 18 de sept / Matrícula: 19 a 21 de sept (hasta 14 h)</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latin typeface="+mj-lt"/>
                        <a:cs typeface="Arial" panose="020B060402020202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8161">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lang="es-ES" altLang="es-ES" sz="1200" b="1" u="none" kern="1200" dirty="0">
                          <a:solidFill>
                            <a:srgbClr val="336699"/>
                          </a:solidFill>
                          <a:latin typeface="Calibri" panose="020F0502020204030204" pitchFamily="34" charset="0"/>
                          <a:ea typeface="+mn-ea"/>
                          <a:cs typeface="Calibri" panose="020F0502020204030204" pitchFamily="34" charset="0"/>
                        </a:rPr>
                        <a:t>PROCEDIMIENTO</a:t>
                      </a:r>
                      <a:r>
                        <a:rPr kumimoji="0" lang="es-ES" altLang="es-E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s-ES" altLang="es-ES" sz="1200" b="1" u="none" kern="1200" dirty="0">
                          <a:solidFill>
                            <a:srgbClr val="336699"/>
                          </a:solidFill>
                          <a:latin typeface="Calibri" panose="020F0502020204030204" pitchFamily="34" charset="0"/>
                          <a:ea typeface="+mn-ea"/>
                          <a:cs typeface="Calibri" panose="020F0502020204030204" pitchFamily="34" charset="0"/>
                        </a:rPr>
                        <a:t>DE</a:t>
                      </a:r>
                      <a:r>
                        <a:rPr kumimoji="0" lang="es-ES" altLang="es-E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s-ES" altLang="es-ES" sz="1200" b="1" u="none" kern="1200" dirty="0">
                          <a:solidFill>
                            <a:srgbClr val="336699"/>
                          </a:solidFill>
                          <a:latin typeface="Calibri" panose="020F0502020204030204" pitchFamily="34" charset="0"/>
                          <a:ea typeface="+mn-ea"/>
                          <a:cs typeface="Calibri" panose="020F0502020204030204" pitchFamily="34" charset="0"/>
                        </a:rPr>
                        <a:t>ADJUDICACIÓN DE VACANTES</a:t>
                      </a: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15"/>
                  </a:ext>
                </a:extLst>
              </a:tr>
              <a:tr h="200025">
                <a:tc>
                  <a:txBody>
                    <a:bodyPr/>
                    <a:lstStyle>
                      <a:lvl1pPr marL="342900" indent="-342900">
                        <a:spcBef>
                          <a:spcPct val="20000"/>
                        </a:spcBef>
                        <a:buFont typeface="Arial" panose="020B0604020202020204" pitchFamily="34" charset="0"/>
                        <a:defRPr sz="2800">
                          <a:solidFill>
                            <a:schemeClr val="tx1"/>
                          </a:solidFill>
                          <a:latin typeface="Cambria" panose="02040503050406030204" pitchFamily="18" charset="0"/>
                        </a:defRPr>
                      </a:lvl1pPr>
                      <a:lvl2pPr marL="742950" indent="-285750">
                        <a:spcBef>
                          <a:spcPct val="20000"/>
                        </a:spcBef>
                        <a:buFont typeface="Arial" panose="020B0604020202020204" pitchFamily="34" charset="0"/>
                        <a:defRPr sz="2400">
                          <a:solidFill>
                            <a:schemeClr val="tx1"/>
                          </a:solidFill>
                          <a:latin typeface="Cambria" panose="02040503050406030204" pitchFamily="18" charset="0"/>
                        </a:defRPr>
                      </a:lvl2pPr>
                      <a:lvl3pPr marL="1143000" indent="-228600">
                        <a:spcBef>
                          <a:spcPct val="20000"/>
                        </a:spcBef>
                        <a:buFont typeface="Arial" panose="020B0604020202020204" pitchFamily="34" charset="0"/>
                        <a:defRPr sz="2000">
                          <a:solidFill>
                            <a:schemeClr val="tx1"/>
                          </a:solidFill>
                          <a:latin typeface="Cambria" panose="02040503050406030204" pitchFamily="18" charset="0"/>
                        </a:defRPr>
                      </a:lvl3pPr>
                      <a:lvl4pPr marL="1600200" indent="-228600">
                        <a:spcBef>
                          <a:spcPct val="20000"/>
                        </a:spcBef>
                        <a:buFont typeface="Arial" panose="020B0604020202020204" pitchFamily="34" charset="0"/>
                        <a:defRPr>
                          <a:solidFill>
                            <a:schemeClr val="tx1"/>
                          </a:solidFill>
                          <a:latin typeface="Cambria" panose="02040503050406030204" pitchFamily="18" charset="0"/>
                        </a:defRPr>
                      </a:lvl4pPr>
                      <a:lvl5pPr marL="2057400" indent="-228600">
                        <a:spcBef>
                          <a:spcPct val="20000"/>
                        </a:spcBef>
                        <a:buFont typeface="Arial" panose="020B0604020202020204" pitchFamily="34" charset="0"/>
                        <a:defRPr>
                          <a:solidFill>
                            <a:schemeClr val="tx1"/>
                          </a:solidFill>
                          <a:latin typeface="Cambria" panose="02040503050406030204" pitchFamily="18"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mbria" panose="02040503050406030204" pitchFamily="18" charset="0"/>
                        </a:defRPr>
                      </a:lvl9p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Publicación Plazas Vacantes: 27 de septiembre / </a:t>
                      </a:r>
                      <a:r>
                        <a:rPr kumimoji="0" lang="es-ES" altLang="es-ES" sz="1200" b="0" i="0" u="sng" strike="noStrike" cap="none" normalizeH="0" baseline="0" dirty="0">
                          <a:ln>
                            <a:noFill/>
                          </a:ln>
                          <a:solidFill>
                            <a:schemeClr val="tx1"/>
                          </a:solidFill>
                          <a:effectLst/>
                          <a:latin typeface="Calibri" panose="020F0502020204030204" pitchFamily="34" charset="0"/>
                          <a:cs typeface="Calibri" panose="020F0502020204030204" pitchFamily="34" charset="0"/>
                        </a:rPr>
                        <a:t>Nueva Inscripción</a:t>
                      </a: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28 septiembre a 1 de octubre</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definitiva de admitidas/os PAV 1ª: 3 de octubre / Matrícula: 4 y 5 de octubre (hasta 14 h)</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Lista definitiva de admitidas/os PAV 2ª: 9 de octubre / Matrícula: 10 y 11 de octubre (hasta 14 h)</a:t>
                      </a:r>
                      <a:endParaRPr kumimoji="0" lang="es-ES" alt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b"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CuadroTexto"/>
          <p:cNvSpPr txBox="1">
            <a:spLocks noChangeArrowheads="1"/>
          </p:cNvSpPr>
          <p:nvPr/>
        </p:nvSpPr>
        <p:spPr bwMode="auto">
          <a:xfrm>
            <a:off x="141288" y="573088"/>
            <a:ext cx="8861425" cy="5711825"/>
          </a:xfrm>
          <a:prstGeom prst="rect">
            <a:avLst/>
          </a:prstGeom>
          <a:noFill/>
          <a:ln w="9525">
            <a:noFill/>
            <a:miter lim="800000"/>
            <a:headEnd/>
            <a:tailEnd/>
          </a:ln>
        </p:spPr>
        <p:txBody>
          <a:bodyPr>
            <a:spAutoFit/>
          </a:bodyPr>
          <a:lstStyle/>
          <a:p>
            <a:pPr marL="800100" lvl="1" indent="-342900" algn="ctr">
              <a:spcBef>
                <a:spcPct val="20000"/>
              </a:spcBef>
              <a:spcAft>
                <a:spcPts val="1200"/>
              </a:spcAft>
              <a:tabLst>
                <a:tab pos="457200" algn="l"/>
              </a:tabLst>
            </a:pPr>
            <a:r>
              <a:rPr lang="es-ES" altLang="es-ES" sz="2000" b="1" u="sng">
                <a:solidFill>
                  <a:srgbClr val="336699"/>
                </a:solidFill>
                <a:latin typeface="Calibri" pitchFamily="34" charset="0"/>
                <a:cs typeface="Times New Roman" pitchFamily="18" charset="0"/>
              </a:rPr>
              <a:t>Condiciones de acceso</a:t>
            </a:r>
          </a:p>
          <a:p>
            <a:pPr marL="800100" lvl="1" indent="-342900">
              <a:spcBef>
                <a:spcPct val="10000"/>
              </a:spcBef>
              <a:spcAft>
                <a:spcPct val="10000"/>
              </a:spcAft>
              <a:tabLst>
                <a:tab pos="457200" algn="l"/>
              </a:tabLst>
            </a:pPr>
            <a:r>
              <a:rPr lang="es-ES" altLang="es-ES" sz="1600" b="1">
                <a:solidFill>
                  <a:srgbClr val="336699"/>
                </a:solidFill>
                <a:latin typeface="Calibri" pitchFamily="34" charset="0"/>
                <a:cs typeface="Times New Roman" pitchFamily="18" charset="0"/>
              </a:rPr>
              <a:t>Formación Profesional: </a:t>
            </a:r>
            <a:r>
              <a:rPr lang="es-ES" altLang="es-ES" sz="1600">
                <a:solidFill>
                  <a:srgbClr val="336699"/>
                </a:solidFill>
                <a:latin typeface="Calibri" pitchFamily="34" charset="0"/>
                <a:cs typeface="Times New Roman" pitchFamily="18" charset="0"/>
              </a:rPr>
              <a:t>Nuevas condiciones de acceso derivadas de la LOMCE. </a:t>
            </a:r>
            <a:r>
              <a:rPr lang="es-ES" altLang="es-ES" sz="1600" b="1" i="1" u="sng">
                <a:solidFill>
                  <a:srgbClr val="336699"/>
                </a:solidFill>
                <a:latin typeface="Calibri" pitchFamily="34" charset="0"/>
                <a:cs typeface="Times New Roman" pitchFamily="18" charset="0"/>
              </a:rPr>
              <a:t>3 Grupos de acceso</a:t>
            </a:r>
          </a:p>
          <a:p>
            <a:pPr marL="800100" lvl="1" indent="-342900">
              <a:spcBef>
                <a:spcPct val="10000"/>
              </a:spcBef>
              <a:spcAft>
                <a:spcPts val="1200"/>
              </a:spcAft>
              <a:tabLst>
                <a:tab pos="457200" algn="l"/>
              </a:tabLst>
            </a:pPr>
            <a:r>
              <a:rPr lang="es-ES" altLang="es-ES" sz="1600" b="1">
                <a:solidFill>
                  <a:srgbClr val="336699"/>
                </a:solidFill>
                <a:latin typeface="Calibri" pitchFamily="34" charset="0"/>
                <a:cs typeface="Times New Roman" pitchFamily="18" charset="0"/>
              </a:rPr>
              <a:t>Artes Plásticas y Diseño: </a:t>
            </a:r>
            <a:r>
              <a:rPr lang="es-ES" altLang="es-ES" sz="1600">
                <a:solidFill>
                  <a:srgbClr val="336699"/>
                </a:solidFill>
                <a:latin typeface="Calibri" pitchFamily="34" charset="0"/>
                <a:cs typeface="Times New Roman" pitchFamily="18" charset="0"/>
              </a:rPr>
              <a:t>No hay nuevas condiciones de acceso. </a:t>
            </a:r>
            <a:r>
              <a:rPr lang="es-ES" altLang="es-ES" sz="1600" b="1" i="1" u="sng">
                <a:solidFill>
                  <a:srgbClr val="336699"/>
                </a:solidFill>
                <a:latin typeface="Calibri" pitchFamily="34" charset="0"/>
                <a:cs typeface="Times New Roman" pitchFamily="18" charset="0"/>
              </a:rPr>
              <a:t>2 Grupos de acceso</a:t>
            </a:r>
            <a:endParaRPr lang="es-ES" altLang="es-ES" sz="1600" i="1" u="sng">
              <a:solidFill>
                <a:srgbClr val="336699"/>
              </a:solidFill>
              <a:latin typeface="Calibri" pitchFamily="34" charset="0"/>
              <a:cs typeface="Times New Roman" pitchFamily="18" charset="0"/>
            </a:endParaRPr>
          </a:p>
          <a:p>
            <a:pPr marL="800100" lvl="1" indent="-342900">
              <a:spcBef>
                <a:spcPct val="10000"/>
              </a:spcBef>
              <a:spcAft>
                <a:spcPct val="10000"/>
              </a:spcAft>
              <a:buFontTx/>
              <a:buChar char="•"/>
              <a:tabLst>
                <a:tab pos="457200" algn="l"/>
              </a:tabLst>
            </a:pPr>
            <a:r>
              <a:rPr lang="es-ES" altLang="es-ES" sz="1600" b="1">
                <a:solidFill>
                  <a:srgbClr val="336699"/>
                </a:solidFill>
                <a:latin typeface="Calibri" pitchFamily="34" charset="0"/>
                <a:cs typeface="Times New Roman" pitchFamily="18" charset="0"/>
              </a:rPr>
              <a:t>Grado medio de FP:</a:t>
            </a:r>
          </a:p>
          <a:p>
            <a:pPr marL="1257300" lvl="2" indent="-342900">
              <a:spcBef>
                <a:spcPct val="10000"/>
              </a:spcBef>
              <a:spcAft>
                <a:spcPct val="10000"/>
              </a:spcAft>
              <a:buFontTx/>
              <a:buChar char="•"/>
              <a:tabLst>
                <a:tab pos="457200" algn="l"/>
              </a:tabLst>
            </a:pPr>
            <a:r>
              <a:rPr lang="es-ES" altLang="es-ES" sz="1600" i="1">
                <a:solidFill>
                  <a:srgbClr val="336699"/>
                </a:solidFill>
                <a:latin typeface="Calibri" pitchFamily="34" charset="0"/>
                <a:cs typeface="Times New Roman" pitchFamily="18" charset="0"/>
              </a:rPr>
              <a:t>Título de Graduado en ESO</a:t>
            </a:r>
          </a:p>
          <a:p>
            <a:pPr marL="1257300" lvl="2" indent="-342900">
              <a:spcBef>
                <a:spcPct val="10000"/>
              </a:spcBef>
              <a:spcAft>
                <a:spcPct val="10000"/>
              </a:spcAft>
              <a:buFontTx/>
              <a:buChar char="•"/>
              <a:tabLst>
                <a:tab pos="457200" algn="l"/>
              </a:tabLst>
            </a:pPr>
            <a:r>
              <a:rPr lang="es-ES" altLang="es-ES" sz="1600" b="1" i="1">
                <a:solidFill>
                  <a:srgbClr val="336699"/>
                </a:solidFill>
                <a:latin typeface="Calibri" pitchFamily="34" charset="0"/>
                <a:cs typeface="Times New Roman" pitchFamily="18" charset="0"/>
              </a:rPr>
              <a:t>Título de FP Básica</a:t>
            </a:r>
          </a:p>
          <a:p>
            <a:pPr marL="1257300" lvl="2" indent="-342900">
              <a:spcBef>
                <a:spcPct val="10000"/>
              </a:spcBef>
              <a:spcAft>
                <a:spcPct val="10000"/>
              </a:spcAft>
              <a:buFontTx/>
              <a:buChar char="•"/>
              <a:tabLst>
                <a:tab pos="457200" algn="l"/>
              </a:tabLst>
            </a:pPr>
            <a:r>
              <a:rPr lang="es-ES" altLang="es-ES" sz="1600" i="1">
                <a:solidFill>
                  <a:srgbClr val="336699"/>
                </a:solidFill>
                <a:latin typeface="Calibri" pitchFamily="34" charset="0"/>
                <a:cs typeface="Times New Roman" pitchFamily="18" charset="0"/>
              </a:rPr>
              <a:t>Título de Bachiller, Técnico, Técnico Superior, Universitario.</a:t>
            </a:r>
          </a:p>
          <a:p>
            <a:pPr marL="1257300" lvl="2" indent="-342900">
              <a:spcBef>
                <a:spcPct val="10000"/>
              </a:spcBef>
              <a:spcAft>
                <a:spcPct val="10000"/>
              </a:spcAft>
              <a:buFontTx/>
              <a:buChar char="•"/>
              <a:tabLst>
                <a:tab pos="457200" algn="l"/>
              </a:tabLst>
            </a:pPr>
            <a:r>
              <a:rPr lang="es-ES" altLang="es-ES" sz="1600" i="1">
                <a:solidFill>
                  <a:srgbClr val="336699"/>
                </a:solidFill>
                <a:latin typeface="Calibri" pitchFamily="34" charset="0"/>
                <a:cs typeface="Times New Roman" pitchFamily="18" charset="0"/>
              </a:rPr>
              <a:t>Curso de acceso a GM (no existe en Navarra)</a:t>
            </a:r>
          </a:p>
          <a:p>
            <a:pPr marL="1257300" lvl="2" indent="-342900">
              <a:spcBef>
                <a:spcPct val="10000"/>
              </a:spcBef>
              <a:spcAft>
                <a:spcPct val="10000"/>
              </a:spcAft>
              <a:buFontTx/>
              <a:buChar char="•"/>
              <a:tabLst>
                <a:tab pos="457200" algn="l"/>
              </a:tabLst>
            </a:pPr>
            <a:r>
              <a:rPr lang="es-ES" altLang="es-ES" sz="1600" i="1">
                <a:solidFill>
                  <a:srgbClr val="336699"/>
                </a:solidFill>
                <a:latin typeface="Calibri" pitchFamily="34" charset="0"/>
                <a:cs typeface="Times New Roman" pitchFamily="18" charset="0"/>
              </a:rPr>
              <a:t>Prueba de acceso</a:t>
            </a:r>
          </a:p>
          <a:p>
            <a:pPr marL="1257300" lvl="2" indent="-342900">
              <a:spcBef>
                <a:spcPct val="10000"/>
              </a:spcBef>
              <a:spcAft>
                <a:spcPts val="1200"/>
              </a:spcAft>
              <a:buFontTx/>
              <a:buChar char="•"/>
              <a:tabLst>
                <a:tab pos="457200" algn="l"/>
              </a:tabLst>
            </a:pPr>
            <a:r>
              <a:rPr lang="es-ES" altLang="es-ES" sz="1600" b="1" i="1">
                <a:solidFill>
                  <a:srgbClr val="336699"/>
                </a:solidFill>
                <a:latin typeface="Calibri" pitchFamily="34" charset="0"/>
                <a:cs typeface="Times New Roman" pitchFamily="18" charset="0"/>
              </a:rPr>
              <a:t>Superación de módulos obligatorios de PCPI</a:t>
            </a:r>
            <a:r>
              <a:rPr lang="es-ES" altLang="es-ES" sz="1600">
                <a:solidFill>
                  <a:srgbClr val="336699"/>
                </a:solidFill>
                <a:latin typeface="Calibri" pitchFamily="34" charset="0"/>
                <a:cs typeface="Times New Roman" pitchFamily="18" charset="0"/>
              </a:rPr>
              <a:t>  </a:t>
            </a:r>
            <a:r>
              <a:rPr lang="es-ES" altLang="es-ES" sz="1600" i="1">
                <a:solidFill>
                  <a:srgbClr val="336699"/>
                </a:solidFill>
                <a:latin typeface="Calibri" pitchFamily="34" charset="0"/>
                <a:cs typeface="Times New Roman" pitchFamily="18" charset="0"/>
              </a:rPr>
              <a:t>(en Navarra: superación de un PCPI modalidad Taller Profesional o superación de los módulos básicos de un PCPI modalidad Básica)</a:t>
            </a:r>
          </a:p>
          <a:p>
            <a:pPr marL="800100" lvl="1" indent="-342900">
              <a:spcBef>
                <a:spcPct val="10000"/>
              </a:spcBef>
              <a:spcAft>
                <a:spcPct val="10000"/>
              </a:spcAft>
              <a:buFontTx/>
              <a:buChar char="•"/>
              <a:tabLst>
                <a:tab pos="457200" algn="l"/>
              </a:tabLst>
            </a:pPr>
            <a:r>
              <a:rPr lang="es-ES" altLang="es-ES" sz="1600" b="1">
                <a:solidFill>
                  <a:srgbClr val="336699"/>
                </a:solidFill>
                <a:latin typeface="Calibri" pitchFamily="34" charset="0"/>
                <a:cs typeface="Times New Roman" pitchFamily="18" charset="0"/>
              </a:rPr>
              <a:t>Grado superior de FP</a:t>
            </a:r>
          </a:p>
          <a:p>
            <a:pPr marL="1257300" lvl="2" indent="-342900">
              <a:spcBef>
                <a:spcPct val="10000"/>
              </a:spcBef>
              <a:spcAft>
                <a:spcPct val="10000"/>
              </a:spcAft>
              <a:buFontTx/>
              <a:buChar char="•"/>
              <a:tabLst>
                <a:tab pos="457200" algn="l"/>
              </a:tabLst>
            </a:pPr>
            <a:r>
              <a:rPr lang="es-ES" altLang="es-ES" sz="1600" i="1">
                <a:solidFill>
                  <a:srgbClr val="336699"/>
                </a:solidFill>
                <a:latin typeface="Calibri" pitchFamily="34" charset="0"/>
                <a:cs typeface="Times New Roman" pitchFamily="18" charset="0"/>
              </a:rPr>
              <a:t>Título de Bachiller</a:t>
            </a:r>
          </a:p>
          <a:p>
            <a:pPr marL="1257300" lvl="2" indent="-342900">
              <a:spcBef>
                <a:spcPct val="10000"/>
              </a:spcBef>
              <a:spcAft>
                <a:spcPct val="10000"/>
              </a:spcAft>
              <a:buFontTx/>
              <a:buChar char="•"/>
              <a:tabLst>
                <a:tab pos="457200" algn="l"/>
              </a:tabLst>
            </a:pPr>
            <a:r>
              <a:rPr lang="es-ES" altLang="es-ES" sz="1600" b="1" i="1">
                <a:solidFill>
                  <a:srgbClr val="336699"/>
                </a:solidFill>
                <a:latin typeface="Calibri" pitchFamily="34" charset="0"/>
                <a:cs typeface="Times New Roman" pitchFamily="18" charset="0"/>
              </a:rPr>
              <a:t>Título de Técnico de FP</a:t>
            </a:r>
          </a:p>
          <a:p>
            <a:pPr marL="1257300" lvl="2" indent="-342900">
              <a:spcBef>
                <a:spcPct val="10000"/>
              </a:spcBef>
              <a:spcAft>
                <a:spcPct val="10000"/>
              </a:spcAft>
              <a:buFontTx/>
              <a:buChar char="•"/>
              <a:tabLst>
                <a:tab pos="457200" algn="l"/>
              </a:tabLst>
            </a:pPr>
            <a:r>
              <a:rPr lang="es-ES" altLang="es-ES" sz="1600" i="1">
                <a:solidFill>
                  <a:srgbClr val="336699"/>
                </a:solidFill>
                <a:latin typeface="Calibri" pitchFamily="34" charset="0"/>
                <a:cs typeface="Times New Roman" pitchFamily="18" charset="0"/>
              </a:rPr>
              <a:t>Título de Técnico Superior, Universitario</a:t>
            </a:r>
          </a:p>
          <a:p>
            <a:pPr marL="1257300" lvl="2" indent="-342900">
              <a:spcBef>
                <a:spcPct val="10000"/>
              </a:spcBef>
              <a:spcAft>
                <a:spcPct val="10000"/>
              </a:spcAft>
              <a:buFontTx/>
              <a:buChar char="•"/>
              <a:tabLst>
                <a:tab pos="457200" algn="l"/>
              </a:tabLst>
            </a:pPr>
            <a:r>
              <a:rPr lang="es-ES" altLang="es-ES" sz="1600" i="1">
                <a:solidFill>
                  <a:srgbClr val="336699"/>
                </a:solidFill>
                <a:latin typeface="Calibri" pitchFamily="34" charset="0"/>
                <a:cs typeface="Times New Roman" pitchFamily="18" charset="0"/>
              </a:rPr>
              <a:t>Prueba de acceso a GS</a:t>
            </a:r>
          </a:p>
          <a:p>
            <a:pPr marL="1257300" lvl="2" indent="-342900">
              <a:spcBef>
                <a:spcPct val="10000"/>
              </a:spcBef>
              <a:spcAft>
                <a:spcPct val="10000"/>
              </a:spcAft>
              <a:buFontTx/>
              <a:buChar char="•"/>
              <a:tabLst>
                <a:tab pos="457200" algn="l"/>
              </a:tabLst>
            </a:pPr>
            <a:r>
              <a:rPr lang="es-ES" altLang="es-ES" sz="1600" b="1" i="1">
                <a:solidFill>
                  <a:srgbClr val="336699"/>
                </a:solidFill>
                <a:latin typeface="Calibri" pitchFamily="34" charset="0"/>
                <a:cs typeface="Times New Roman" pitchFamily="18" charset="0"/>
              </a:rPr>
              <a:t>Superación de 3º de BUP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n 2"/>
          <p:cNvPicPr>
            <a:picLocks noChangeAspect="1"/>
          </p:cNvPicPr>
          <p:nvPr/>
        </p:nvPicPr>
        <p:blipFill>
          <a:blip r:embed="rId2"/>
          <a:srcRect/>
          <a:stretch>
            <a:fillRect/>
          </a:stretch>
        </p:blipFill>
        <p:spPr bwMode="auto">
          <a:xfrm>
            <a:off x="825500" y="709613"/>
            <a:ext cx="1219200" cy="1219200"/>
          </a:xfrm>
          <a:prstGeom prst="rect">
            <a:avLst/>
          </a:prstGeom>
          <a:noFill/>
          <a:ln w="9525">
            <a:noFill/>
            <a:miter lim="800000"/>
            <a:headEnd/>
            <a:tailEnd/>
          </a:ln>
        </p:spPr>
      </p:pic>
      <p:sp>
        <p:nvSpPr>
          <p:cNvPr id="33794" name="1 CuadroTexto"/>
          <p:cNvSpPr txBox="1">
            <a:spLocks noChangeArrowheads="1"/>
          </p:cNvSpPr>
          <p:nvPr/>
        </p:nvSpPr>
        <p:spPr bwMode="auto">
          <a:xfrm>
            <a:off x="177800" y="344488"/>
            <a:ext cx="8863013" cy="6197600"/>
          </a:xfrm>
          <a:prstGeom prst="rect">
            <a:avLst/>
          </a:prstGeom>
          <a:noFill/>
          <a:ln w="9525">
            <a:noFill/>
            <a:miter lim="800000"/>
            <a:headEnd/>
            <a:tailEnd/>
          </a:ln>
        </p:spPr>
        <p:txBody>
          <a:bodyPr>
            <a:spAutoFit/>
          </a:bodyPr>
          <a:lstStyle/>
          <a:p>
            <a:pPr marL="800100" lvl="1" indent="-342900" algn="ctr">
              <a:spcBef>
                <a:spcPct val="20000"/>
              </a:spcBef>
              <a:spcAft>
                <a:spcPts val="1800"/>
              </a:spcAft>
              <a:tabLst>
                <a:tab pos="457200" algn="l"/>
              </a:tabLst>
            </a:pPr>
            <a:r>
              <a:rPr lang="es-ES" altLang="es-ES" sz="2000" b="1" u="sng">
                <a:solidFill>
                  <a:srgbClr val="336699"/>
                </a:solidFill>
                <a:latin typeface="Calibri" pitchFamily="34" charset="0"/>
                <a:cs typeface="Times New Roman" pitchFamily="18" charset="0"/>
              </a:rPr>
              <a:t>SOLICITUD DE INSCRIPCIÓN</a:t>
            </a:r>
          </a:p>
          <a:p>
            <a:pPr marL="800100" lvl="1" indent="-342900">
              <a:spcBef>
                <a:spcPct val="10000"/>
              </a:spcBef>
              <a:spcAft>
                <a:spcPct val="10000"/>
              </a:spcAft>
              <a:tabLst>
                <a:tab pos="457200" algn="l"/>
              </a:tabLst>
            </a:pPr>
            <a:r>
              <a:rPr lang="es-ES" altLang="es-ES" sz="1600">
                <a:solidFill>
                  <a:srgbClr val="336699"/>
                </a:solidFill>
                <a:latin typeface="Calibri" pitchFamily="34" charset="0"/>
                <a:cs typeface="Times New Roman" pitchFamily="18" charset="0"/>
              </a:rPr>
              <a:t>					PRESENTAR </a:t>
            </a:r>
            <a:r>
              <a:rPr lang="es-ES" altLang="es-ES" sz="1600" b="1">
                <a:solidFill>
                  <a:srgbClr val="336699"/>
                </a:solidFill>
                <a:latin typeface="Calibri" pitchFamily="34" charset="0"/>
                <a:cs typeface="Times New Roman" pitchFamily="18" charset="0"/>
              </a:rPr>
              <a:t>UNA ÚNICA SOLICITUD DE INSCRIPCIÓN</a:t>
            </a:r>
          </a:p>
          <a:p>
            <a:pPr marL="800100" lvl="1" indent="-342900">
              <a:spcBef>
                <a:spcPct val="10000"/>
              </a:spcBef>
              <a:spcAft>
                <a:spcPct val="10000"/>
              </a:spcAft>
              <a:tabLst>
                <a:tab pos="457200" algn="l"/>
              </a:tabLst>
            </a:pPr>
            <a:r>
              <a:rPr lang="es-ES" altLang="es-ES" sz="1600">
                <a:solidFill>
                  <a:srgbClr val="336699"/>
                </a:solidFill>
                <a:latin typeface="Calibri" pitchFamily="34" charset="0"/>
                <a:cs typeface="Times New Roman" pitchFamily="18" charset="0"/>
              </a:rPr>
              <a:t>					SE PUEDEN ELEGIR HASTA UN </a:t>
            </a:r>
            <a:r>
              <a:rPr lang="es-ES" altLang="es-ES" sz="1600" b="1">
                <a:solidFill>
                  <a:srgbClr val="336699"/>
                </a:solidFill>
                <a:latin typeface="Calibri" pitchFamily="34" charset="0"/>
                <a:cs typeface="Times New Roman" pitchFamily="18" charset="0"/>
              </a:rPr>
              <a:t>MÁXIMO DE 6 OPCIONES</a:t>
            </a:r>
          </a:p>
          <a:p>
            <a:pPr marL="800100" lvl="1" indent="-342900">
              <a:spcBef>
                <a:spcPct val="10000"/>
              </a:spcBef>
              <a:spcAft>
                <a:spcPct val="10000"/>
              </a:spcAft>
              <a:tabLst>
                <a:tab pos="457200" algn="l"/>
              </a:tabLst>
            </a:pPr>
            <a:r>
              <a:rPr lang="es-ES" altLang="es-ES" sz="1600">
                <a:solidFill>
                  <a:srgbClr val="336699"/>
                </a:solidFill>
                <a:latin typeface="Calibri" pitchFamily="34" charset="0"/>
                <a:cs typeface="Times New Roman" pitchFamily="18" charset="0"/>
              </a:rPr>
              <a:t>					</a:t>
            </a:r>
            <a:r>
              <a:rPr lang="es-ES" altLang="es-ES" sz="1600" b="1">
                <a:solidFill>
                  <a:srgbClr val="336699"/>
                </a:solidFill>
                <a:latin typeface="Calibri" pitchFamily="34" charset="0"/>
                <a:cs typeface="Times New Roman" pitchFamily="18" charset="0"/>
              </a:rPr>
              <a:t>MUY IMPORTANTE</a:t>
            </a:r>
            <a:r>
              <a:rPr lang="es-ES" altLang="es-ES" sz="1600">
                <a:solidFill>
                  <a:srgbClr val="336699"/>
                </a:solidFill>
                <a:latin typeface="Calibri" pitchFamily="34" charset="0"/>
                <a:cs typeface="Times New Roman" pitchFamily="18" charset="0"/>
              </a:rPr>
              <a:t>: ELEGIR BIEN EL ORDEN DE PREFERENCIA DE LOS CICLOS</a:t>
            </a:r>
          </a:p>
          <a:p>
            <a:pPr marL="800100" lvl="1" indent="-342900">
              <a:spcBef>
                <a:spcPct val="10000"/>
              </a:spcBef>
              <a:spcAft>
                <a:spcPct val="10000"/>
              </a:spcAft>
              <a:tabLst>
                <a:tab pos="457200" algn="l"/>
              </a:tabLst>
            </a:pPr>
            <a:r>
              <a:rPr lang="es-ES" altLang="es-ES" sz="1600">
                <a:solidFill>
                  <a:srgbClr val="336699"/>
                </a:solidFill>
                <a:latin typeface="Calibri" pitchFamily="34" charset="0"/>
                <a:cs typeface="Times New Roman" pitchFamily="18" charset="0"/>
              </a:rPr>
              <a:t>					</a:t>
            </a:r>
            <a:r>
              <a:rPr lang="es-ES" altLang="es-ES" sz="1600" b="1">
                <a:solidFill>
                  <a:srgbClr val="336699"/>
                </a:solidFill>
                <a:latin typeface="Calibri" pitchFamily="34" charset="0"/>
                <a:cs typeface="Times New Roman" pitchFamily="18" charset="0"/>
              </a:rPr>
              <a:t>CADA OPCIÓN CONSTA DE</a:t>
            </a:r>
            <a:r>
              <a:rPr lang="es-ES" altLang="es-ES" sz="1600">
                <a:solidFill>
                  <a:srgbClr val="336699"/>
                </a:solidFill>
                <a:latin typeface="Calibri" pitchFamily="34" charset="0"/>
                <a:cs typeface="Times New Roman" pitchFamily="18" charset="0"/>
              </a:rPr>
              <a:t>: CICLO – CENTRO – IDIOMA – TURNO (cuando hay turno de mañana y de tarde)</a:t>
            </a:r>
          </a:p>
          <a:p>
            <a:pPr marL="800100" lvl="1" indent="-342900">
              <a:spcBef>
                <a:spcPct val="10000"/>
              </a:spcBef>
              <a:spcAft>
                <a:spcPct val="10000"/>
              </a:spcAft>
              <a:tabLst>
                <a:tab pos="457200" algn="l"/>
              </a:tabLst>
            </a:pPr>
            <a:r>
              <a:rPr lang="es-ES" altLang="es-ES" sz="1600">
                <a:solidFill>
                  <a:srgbClr val="336699"/>
                </a:solidFill>
                <a:latin typeface="Calibri" pitchFamily="34" charset="0"/>
                <a:cs typeface="Times New Roman" pitchFamily="18" charset="0"/>
              </a:rPr>
              <a:t>	HAY QUE </a:t>
            </a:r>
            <a:r>
              <a:rPr lang="es-ES" altLang="es-ES" sz="1600" b="1">
                <a:solidFill>
                  <a:srgbClr val="336699"/>
                </a:solidFill>
                <a:latin typeface="Calibri" pitchFamily="34" charset="0"/>
                <a:cs typeface="Times New Roman" pitchFamily="18" charset="0"/>
              </a:rPr>
              <a:t>SEÑALAR LA CONDICIÓN DE ACCESO.</a:t>
            </a:r>
          </a:p>
          <a:p>
            <a:pPr marL="800100" lvl="1" indent="-342900">
              <a:tabLst>
                <a:tab pos="457200" algn="l"/>
              </a:tabLst>
            </a:pPr>
            <a:endParaRPr lang="es-ES" altLang="es-ES" sz="1600" b="1">
              <a:solidFill>
                <a:srgbClr val="336699"/>
              </a:solidFill>
              <a:latin typeface="Calibri" pitchFamily="34" charset="0"/>
              <a:cs typeface="Times New Roman" pitchFamily="18" charset="0"/>
            </a:endParaRPr>
          </a:p>
          <a:p>
            <a:pPr marL="800100" lvl="1" indent="-342900">
              <a:spcBef>
                <a:spcPct val="10000"/>
              </a:spcBef>
              <a:spcAft>
                <a:spcPct val="10000"/>
              </a:spcAft>
              <a:tabLst>
                <a:tab pos="457200" algn="l"/>
              </a:tabLst>
            </a:pPr>
            <a:r>
              <a:rPr lang="es-ES" altLang="es-ES" sz="1600" b="1">
                <a:solidFill>
                  <a:srgbClr val="336699"/>
                </a:solidFill>
                <a:latin typeface="Calibri" pitchFamily="34" charset="0"/>
                <a:cs typeface="Times New Roman" pitchFamily="18" charset="0"/>
              </a:rPr>
              <a:t>							</a:t>
            </a:r>
            <a:r>
              <a:rPr lang="es-ES" altLang="es-ES" sz="1600" b="1">
                <a:solidFill>
                  <a:srgbClr val="FF0000"/>
                </a:solidFill>
                <a:latin typeface="Calibri" pitchFamily="34" charset="0"/>
                <a:cs typeface="Times New Roman" pitchFamily="18" charset="0"/>
              </a:rPr>
              <a:t>¿Y si presento dos solicitudes en dos centros?</a:t>
            </a:r>
          </a:p>
          <a:p>
            <a:pPr marL="800100" lvl="1" indent="-342900">
              <a:spcBef>
                <a:spcPct val="10000"/>
              </a:spcBef>
              <a:spcAft>
                <a:spcPct val="10000"/>
              </a:spcAft>
              <a:tabLst>
                <a:tab pos="457200" algn="l"/>
              </a:tabLst>
            </a:pPr>
            <a:r>
              <a:rPr lang="es-ES" altLang="es-ES" sz="1600" b="1">
                <a:solidFill>
                  <a:srgbClr val="FF0000"/>
                </a:solidFill>
                <a:latin typeface="Calibri" pitchFamily="34" charset="0"/>
                <a:cs typeface="Times New Roman" pitchFamily="18" charset="0"/>
              </a:rPr>
              <a:t>							¿Tengo que elegir obligatoriamente 6 opciones?</a:t>
            </a:r>
          </a:p>
          <a:p>
            <a:pPr marL="800100" lvl="1" indent="-342900">
              <a:spcBef>
                <a:spcPct val="10000"/>
              </a:spcBef>
              <a:spcAft>
                <a:spcPct val="10000"/>
              </a:spcAft>
              <a:tabLst>
                <a:tab pos="457200" algn="l"/>
              </a:tabLst>
            </a:pPr>
            <a:r>
              <a:rPr lang="es-ES" altLang="es-ES" sz="1600" b="1">
                <a:solidFill>
                  <a:srgbClr val="FF0000"/>
                </a:solidFill>
                <a:latin typeface="Calibri" pitchFamily="34" charset="0"/>
                <a:cs typeface="Times New Roman" pitchFamily="18" charset="0"/>
              </a:rPr>
              <a:t>							¿Puedo cambiar el orden de las opciones?</a:t>
            </a:r>
          </a:p>
          <a:p>
            <a:pPr marL="800100" lvl="1" indent="-342900">
              <a:spcBef>
                <a:spcPct val="10000"/>
              </a:spcBef>
              <a:spcAft>
                <a:spcPct val="10000"/>
              </a:spcAft>
              <a:tabLst>
                <a:tab pos="457200" algn="l"/>
              </a:tabLst>
            </a:pPr>
            <a:r>
              <a:rPr lang="es-ES" altLang="es-ES" sz="1600" b="1">
                <a:solidFill>
                  <a:srgbClr val="FF0000"/>
                </a:solidFill>
                <a:latin typeface="Calibri" pitchFamily="34" charset="0"/>
                <a:cs typeface="Times New Roman" pitchFamily="18" charset="0"/>
              </a:rPr>
              <a:t>							¿Si elijo un ciclo en ciclo en turno de mañana, lo tengo que elegir</a:t>
            </a:r>
          </a:p>
          <a:p>
            <a:pPr marL="800100" lvl="1" indent="-342900">
              <a:spcBef>
                <a:spcPct val="10000"/>
              </a:spcBef>
              <a:spcAft>
                <a:spcPct val="10000"/>
              </a:spcAft>
              <a:tabLst>
                <a:tab pos="457200" algn="l"/>
              </a:tabLst>
            </a:pPr>
            <a:r>
              <a:rPr lang="es-ES" altLang="es-ES" sz="1600" b="1">
                <a:solidFill>
                  <a:srgbClr val="FF0000"/>
                </a:solidFill>
                <a:latin typeface="Calibri" pitchFamily="34" charset="0"/>
                <a:cs typeface="Times New Roman" pitchFamily="18" charset="0"/>
              </a:rPr>
              <a:t>							también en el turno de tarde?</a:t>
            </a:r>
          </a:p>
          <a:p>
            <a:pPr marL="800100" lvl="1" indent="-342900">
              <a:spcBef>
                <a:spcPct val="10000"/>
              </a:spcBef>
              <a:spcAft>
                <a:spcPct val="10000"/>
              </a:spcAft>
              <a:tabLst>
                <a:tab pos="457200" algn="l"/>
              </a:tabLst>
            </a:pPr>
            <a:r>
              <a:rPr lang="es-ES" altLang="es-ES" sz="1600" b="1">
                <a:solidFill>
                  <a:srgbClr val="FF0000"/>
                </a:solidFill>
                <a:latin typeface="Calibri" pitchFamily="34" charset="0"/>
                <a:cs typeface="Times New Roman" pitchFamily="18" charset="0"/>
              </a:rPr>
              <a:t>							¿Y cuál es mi condición de acceso?</a:t>
            </a:r>
            <a:endParaRPr lang="es-ES" altLang="es-ES" sz="1600" b="1">
              <a:solidFill>
                <a:srgbClr val="336699"/>
              </a:solidFill>
              <a:latin typeface="Calibri" pitchFamily="34" charset="0"/>
              <a:cs typeface="Times New Roman" pitchFamily="18" charset="0"/>
            </a:endParaRPr>
          </a:p>
          <a:p>
            <a:pPr lvl="2">
              <a:spcBef>
                <a:spcPts val="1200"/>
              </a:spcBef>
              <a:tabLst>
                <a:tab pos="457200" algn="l"/>
              </a:tabLst>
            </a:pPr>
            <a:r>
              <a:rPr lang="es-ES" altLang="es-ES" sz="1600" i="1">
                <a:solidFill>
                  <a:srgbClr val="336699"/>
                </a:solidFill>
                <a:latin typeface="Calibri" pitchFamily="34" charset="0"/>
                <a:cs typeface="Times New Roman" pitchFamily="18" charset="0"/>
              </a:rPr>
              <a:t>- Si se presentan dos solicitudes, no se tramita ninguna.</a:t>
            </a:r>
          </a:p>
          <a:p>
            <a:pPr lvl="2">
              <a:spcBef>
                <a:spcPts val="300"/>
              </a:spcBef>
              <a:tabLst>
                <a:tab pos="457200" algn="l"/>
              </a:tabLst>
            </a:pPr>
            <a:r>
              <a:rPr lang="es-ES" altLang="es-ES" sz="1600" i="1">
                <a:solidFill>
                  <a:srgbClr val="336699"/>
                </a:solidFill>
                <a:latin typeface="Calibri" pitchFamily="34" charset="0"/>
                <a:cs typeface="Times New Roman" pitchFamily="18" charset="0"/>
              </a:rPr>
              <a:t>- Se puede elegir UNA, DOS, TRES, CUATRO, CINCO o SEIS opciones.</a:t>
            </a:r>
          </a:p>
          <a:p>
            <a:pPr lvl="2">
              <a:spcBef>
                <a:spcPts val="300"/>
              </a:spcBef>
              <a:tabLst>
                <a:tab pos="457200" algn="l"/>
              </a:tabLst>
            </a:pPr>
            <a:r>
              <a:rPr lang="es-ES" altLang="es-ES" sz="1600" i="1">
                <a:solidFill>
                  <a:srgbClr val="336699"/>
                </a:solidFill>
                <a:latin typeface="Calibri" pitchFamily="34" charset="0"/>
                <a:cs typeface="Times New Roman" pitchFamily="18" charset="0"/>
              </a:rPr>
              <a:t>- No se puede cambiar el orden de las opciones una vez finalizado el plazo de inscripción.</a:t>
            </a:r>
          </a:p>
          <a:p>
            <a:pPr lvl="2">
              <a:spcBef>
                <a:spcPts val="300"/>
              </a:spcBef>
              <a:tabLst>
                <a:tab pos="457200" algn="l"/>
              </a:tabLst>
            </a:pPr>
            <a:r>
              <a:rPr lang="es-ES" altLang="es-ES" sz="1600" i="1">
                <a:solidFill>
                  <a:srgbClr val="336699"/>
                </a:solidFill>
                <a:latin typeface="Calibri" pitchFamily="34" charset="0"/>
                <a:cs typeface="Times New Roman" pitchFamily="18" charset="0"/>
              </a:rPr>
              <a:t>- Se puede elegir el ciclo “X” en turno de mañana y no elegirlo en turno de tarde.</a:t>
            </a:r>
          </a:p>
          <a:p>
            <a:pPr lvl="2">
              <a:spcBef>
                <a:spcPts val="300"/>
              </a:spcBef>
              <a:tabLst>
                <a:tab pos="457200" algn="l"/>
              </a:tabLst>
            </a:pPr>
            <a:r>
              <a:rPr lang="es-ES" altLang="es-ES" sz="1600" i="1">
                <a:solidFill>
                  <a:srgbClr val="336699"/>
                </a:solidFill>
                <a:latin typeface="Calibri" pitchFamily="34" charset="0"/>
                <a:cs typeface="Times New Roman" pitchFamily="18" charset="0"/>
              </a:rPr>
              <a:t>Se puede elegir el ciclo “Y” en castellano y elegirlo también en euskera.</a:t>
            </a:r>
          </a:p>
          <a:p>
            <a:pPr lvl="2">
              <a:spcBef>
                <a:spcPts val="300"/>
              </a:spcBef>
              <a:tabLst>
                <a:tab pos="457200" algn="l"/>
              </a:tabLst>
            </a:pPr>
            <a:r>
              <a:rPr lang="es-ES" altLang="es-ES" sz="1600" i="1">
                <a:solidFill>
                  <a:srgbClr val="336699"/>
                </a:solidFill>
                <a:latin typeface="Calibri" pitchFamily="34" charset="0"/>
                <a:cs typeface="Times New Roman" pitchFamily="18" charset="0"/>
              </a:rPr>
              <a:t>Se puede elegir el ciclo “Z” en diferentes centros docentes.</a:t>
            </a:r>
          </a:p>
        </p:txBody>
      </p:sp>
      <p:pic>
        <p:nvPicPr>
          <p:cNvPr id="33795" name="Imagen 5"/>
          <p:cNvPicPr>
            <a:picLocks noChangeAspect="1"/>
          </p:cNvPicPr>
          <p:nvPr/>
        </p:nvPicPr>
        <p:blipFill>
          <a:blip r:embed="rId3"/>
          <a:srcRect/>
          <a:stretch>
            <a:fillRect/>
          </a:stretch>
        </p:blipFill>
        <p:spPr bwMode="auto">
          <a:xfrm>
            <a:off x="1435100" y="3143250"/>
            <a:ext cx="1584325" cy="1584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Modelo 3D 2" descr="Fear Face"/>
          <p:cNvPicPr>
            <a:picLocks noGrp="1" noRot="1" noChangeAspect="1" noMove="1" noResize="1" noEditPoints="1" noAdjustHandles="1" noChangeArrowheads="1" noChangeShapeType="1" noCrop="1"/>
          </p:cNvPicPr>
          <p:nvPr/>
        </p:nvPicPr>
        <p:blipFill>
          <a:blip r:embed="rId2"/>
          <a:srcRect/>
          <a:stretch>
            <a:fillRect/>
          </a:stretch>
        </p:blipFill>
        <p:spPr bwMode="auto">
          <a:xfrm>
            <a:off x="611188" y="654050"/>
            <a:ext cx="1746250" cy="1760538"/>
          </a:xfrm>
          <a:prstGeom prst="rect">
            <a:avLst/>
          </a:prstGeom>
          <a:noFill/>
          <a:ln w="9525">
            <a:noFill/>
            <a:miter lim="800000"/>
            <a:headEnd/>
            <a:tailEnd/>
          </a:ln>
        </p:spPr>
      </p:pic>
      <p:sp>
        <p:nvSpPr>
          <p:cNvPr id="34818" name="1 CuadroTexto"/>
          <p:cNvSpPr txBox="1">
            <a:spLocks noChangeArrowheads="1"/>
          </p:cNvSpPr>
          <p:nvPr/>
        </p:nvSpPr>
        <p:spPr bwMode="auto">
          <a:xfrm>
            <a:off x="177800" y="344488"/>
            <a:ext cx="8863013" cy="7053262"/>
          </a:xfrm>
          <a:prstGeom prst="rect">
            <a:avLst/>
          </a:prstGeom>
          <a:noFill/>
          <a:ln w="9525">
            <a:noFill/>
            <a:miter lim="800000"/>
            <a:headEnd/>
            <a:tailEnd/>
          </a:ln>
        </p:spPr>
        <p:txBody>
          <a:bodyPr>
            <a:spAutoFit/>
          </a:bodyPr>
          <a:lstStyle/>
          <a:p>
            <a:pPr marL="800100" lvl="1" indent="-342900" algn="ctr">
              <a:tabLst>
                <a:tab pos="457200" algn="l"/>
              </a:tabLst>
            </a:pPr>
            <a:r>
              <a:rPr lang="es-ES" altLang="es-ES" sz="2000" b="1" u="sng" dirty="0">
                <a:solidFill>
                  <a:srgbClr val="336699"/>
                </a:solidFill>
                <a:latin typeface="Calibri" pitchFamily="34" charset="0"/>
                <a:cs typeface="Times New Roman" pitchFamily="18" charset="0"/>
              </a:rPr>
              <a:t>SOLICITUD DE INSCRIPCIÓN - GM</a:t>
            </a:r>
          </a:p>
          <a:p>
            <a:pPr marL="800100" lvl="1" indent="-342900">
              <a:spcBef>
                <a:spcPts val="200"/>
              </a:spcBef>
              <a:tabLst>
                <a:tab pos="457200" algn="l"/>
              </a:tabLst>
            </a:pPr>
            <a:r>
              <a:rPr lang="es-ES" altLang="es-ES" sz="2000" b="1" i="1" dirty="0">
                <a:solidFill>
                  <a:srgbClr val="336699"/>
                </a:solidFill>
                <a:latin typeface="Calibri" pitchFamily="34" charset="0"/>
                <a:cs typeface="Times New Roman" pitchFamily="18" charset="0"/>
              </a:rPr>
              <a:t>                          HAY QUE CONFIRMAR LA INSCRIPCIÓN (antes 29 junio, 14 h)</a:t>
            </a:r>
          </a:p>
          <a:p>
            <a:pPr marL="800100" lvl="1" indent="-342900">
              <a:spcBef>
                <a:spcPct val="10000"/>
              </a:spcBef>
              <a:spcAft>
                <a:spcPct val="10000"/>
              </a:spcAft>
              <a:tabLst>
                <a:tab pos="457200" algn="l"/>
              </a:tabLst>
            </a:pPr>
            <a:r>
              <a:rPr lang="es-ES" altLang="es-ES" sz="1600" dirty="0">
                <a:solidFill>
                  <a:srgbClr val="336699"/>
                </a:solidFill>
                <a:latin typeface="Calibri" pitchFamily="34" charset="0"/>
                <a:cs typeface="Times New Roman" pitchFamily="18" charset="0"/>
              </a:rPr>
              <a:t>					</a:t>
            </a:r>
            <a:r>
              <a:rPr lang="es-ES" altLang="es-ES" sz="1600" b="1" dirty="0">
                <a:solidFill>
                  <a:srgbClr val="336699"/>
                </a:solidFill>
                <a:latin typeface="Calibri" pitchFamily="34" charset="0"/>
                <a:cs typeface="Times New Roman" pitchFamily="18" charset="0"/>
              </a:rPr>
              <a:t>	</a:t>
            </a:r>
            <a:r>
              <a:rPr lang="es-ES" altLang="es-ES" b="1" dirty="0">
                <a:solidFill>
                  <a:srgbClr val="FF0000"/>
                </a:solidFill>
                <a:latin typeface="Calibri" pitchFamily="34" charset="0"/>
                <a:cs typeface="Times New Roman" pitchFamily="18" charset="0"/>
              </a:rPr>
              <a:t>Y… ¿mi condición de acceso?</a:t>
            </a:r>
          </a:p>
          <a:p>
            <a:pPr marL="800100" lvl="1" indent="-342900">
              <a:spcBef>
                <a:spcPct val="10000"/>
              </a:spcBef>
              <a:spcAft>
                <a:spcPct val="10000"/>
              </a:spcAft>
              <a:tabLst>
                <a:tab pos="457200" algn="l"/>
              </a:tabLst>
            </a:pPr>
            <a:r>
              <a:rPr lang="es-ES" altLang="es-ES" b="1" dirty="0">
                <a:solidFill>
                  <a:srgbClr val="FF0000"/>
                </a:solidFill>
                <a:latin typeface="Calibri" pitchFamily="34" charset="0"/>
                <a:cs typeface="Times New Roman" pitchFamily="18" charset="0"/>
              </a:rPr>
              <a:t>						¿qué hay que señalar → en la inscripción?</a:t>
            </a:r>
          </a:p>
          <a:p>
            <a:pPr marL="800100" lvl="1" indent="-342900">
              <a:spcBef>
                <a:spcPts val="600"/>
              </a:spcBef>
              <a:tabLst>
                <a:tab pos="457200" algn="l"/>
              </a:tabLst>
            </a:pPr>
            <a:r>
              <a:rPr lang="es-ES" altLang="es-ES" sz="1600" i="1" dirty="0">
                <a:solidFill>
                  <a:srgbClr val="336699"/>
                </a:solidFill>
                <a:latin typeface="Calibri" pitchFamily="34" charset="0"/>
                <a:cs typeface="Times New Roman" pitchFamily="18" charset="0"/>
              </a:rPr>
              <a:t>						</a:t>
            </a:r>
            <a:r>
              <a:rPr lang="es-ES" altLang="es-ES" sz="1600" b="1" dirty="0">
                <a:solidFill>
                  <a:srgbClr val="336699"/>
                </a:solidFill>
                <a:latin typeface="Calibri" pitchFamily="34" charset="0"/>
                <a:cs typeface="Times New Roman" pitchFamily="18" charset="0"/>
              </a:rPr>
              <a:t>PARA ACCEDER A CICLOS DE GRADO MEDIO de FP</a:t>
            </a:r>
            <a:r>
              <a:rPr lang="es-ES" altLang="es-ES" sz="1600" i="1" dirty="0">
                <a:solidFill>
                  <a:srgbClr val="336699"/>
                </a:solidFill>
                <a:latin typeface="Calibri" pitchFamily="34" charset="0"/>
                <a:cs typeface="Times New Roman" pitchFamily="18" charset="0"/>
              </a:rPr>
              <a:t>…</a:t>
            </a:r>
          </a:p>
          <a:p>
            <a:pPr marL="800100" lvl="1" indent="-342900">
              <a:spcBef>
                <a:spcPts val="300"/>
              </a:spcBef>
              <a:tabLst>
                <a:tab pos="457200" algn="l"/>
              </a:tabLst>
            </a:pPr>
            <a:r>
              <a:rPr lang="es-ES" altLang="es-ES" sz="1600" i="1" dirty="0">
                <a:solidFill>
                  <a:srgbClr val="336699"/>
                </a:solidFill>
                <a:latin typeface="Calibri" pitchFamily="34" charset="0"/>
                <a:cs typeface="Times New Roman" pitchFamily="18" charset="0"/>
              </a:rPr>
              <a:t>					</a:t>
            </a:r>
            <a:r>
              <a:rPr lang="es-ES" altLang="es-ES" sz="1600" dirty="0">
                <a:solidFill>
                  <a:srgbClr val="336699"/>
                </a:solidFill>
                <a:latin typeface="Calibri" pitchFamily="34" charset="0"/>
                <a:cs typeface="Times New Roman" pitchFamily="18" charset="0"/>
              </a:rPr>
              <a:t>- Si el 17-18 se está cursando 4º de la ESO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ESO en el curso escolar</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 Si el 17-18 se está cursando 2º de FP Básica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Profesional Básico</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1º Bachiller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ESO cursos anteriores</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1º G. Medio y tiene el título de la ESO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ESO cursos anteriores</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2º Bachiller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Bachiller</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2º G. Medio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de Técnico</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1º G. Superior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El mayor título, certificado o prueba que tenga (Técnico – Bachiller – Prueba acceso GS – Prueba Universidad &gt; 25 años – </a:t>
            </a:r>
            <a:r>
              <a:rPr lang="es-ES" altLang="es-ES" sz="1600" dirty="0" err="1">
                <a:solidFill>
                  <a:srgbClr val="336699"/>
                </a:solidFill>
                <a:latin typeface="Calibri" pitchFamily="34" charset="0"/>
                <a:cs typeface="Times New Roman" pitchFamily="18" charset="0"/>
              </a:rPr>
              <a:t>Tit</a:t>
            </a:r>
            <a:r>
              <a:rPr lang="es-ES" altLang="es-ES" sz="1600" dirty="0">
                <a:solidFill>
                  <a:srgbClr val="336699"/>
                </a:solidFill>
                <a:latin typeface="Calibri" pitchFamily="34" charset="0"/>
                <a:cs typeface="Times New Roman" pitchFamily="18" charset="0"/>
              </a:rPr>
              <a:t>. universitario)</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2º G. Superior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de Técnico Superior</a:t>
            </a:r>
          </a:p>
          <a:p>
            <a:pPr marL="342900">
              <a:spcBef>
                <a:spcPts val="300"/>
              </a:spcBef>
              <a:tabLst>
                <a:tab pos="457200" algn="l"/>
              </a:tabLst>
            </a:pPr>
            <a:r>
              <a:rPr lang="es-ES" altLang="es-ES" sz="1600" b="1" dirty="0">
                <a:solidFill>
                  <a:srgbClr val="FF0000"/>
                </a:solidFill>
                <a:latin typeface="Calibri" pitchFamily="34" charset="0"/>
                <a:cs typeface="Times New Roman" pitchFamily="18" charset="0"/>
              </a:rPr>
              <a:t>Calma . . .</a:t>
            </a:r>
          </a:p>
          <a:p>
            <a:pPr marL="342900">
              <a:spcBef>
                <a:spcPts val="400"/>
              </a:spcBef>
              <a:tabLst>
                <a:tab pos="457200" algn="l"/>
              </a:tabLst>
            </a:pPr>
            <a:r>
              <a:rPr lang="es-ES" altLang="es-ES" sz="1600" b="1" dirty="0">
                <a:solidFill>
                  <a:srgbClr val="336699"/>
                </a:solidFill>
                <a:latin typeface="Calibri" pitchFamily="34" charset="0"/>
                <a:cs typeface="Times New Roman" pitchFamily="18" charset="0"/>
              </a:rPr>
              <a:t>SI NO SE SUPERA 4º DE LA ESO Y SE TIENE SUPERADA LA PRUEBA DE ACCESO DE GRADO MEDIO… SI NO SE SUPERA LA FP BÁSICA Y SE TIENE SUPERADA LA PRUEBA DE ACCESO DE GRADO MEDIO… SI SE SUPERA LA FP BÁSICA Y SE OBTIENE TAMBIÉN EL TÍTULO DE LA ESO… … … … …</a:t>
            </a:r>
          </a:p>
          <a:p>
            <a:pPr marL="342900">
              <a:spcBef>
                <a:spcPts val="400"/>
              </a:spcBef>
              <a:tabLst>
                <a:tab pos="457200" algn="l"/>
              </a:tabLst>
            </a:pPr>
            <a:r>
              <a:rPr lang="es-ES" altLang="es-ES" sz="1600" b="1" dirty="0">
                <a:solidFill>
                  <a:srgbClr val="FF0000"/>
                </a:solidFill>
                <a:latin typeface="Calibri" pitchFamily="34" charset="0"/>
                <a:cs typeface="Times New Roman" pitchFamily="18" charset="0"/>
              </a:rPr>
              <a:t>Se puede modificar la condición de acceso en la confirmación de la inscripción.</a:t>
            </a:r>
          </a:p>
          <a:p>
            <a:pPr marL="342900">
              <a:tabLst>
                <a:tab pos="457200" algn="l"/>
              </a:tabLst>
            </a:pPr>
            <a:r>
              <a:rPr lang="es-ES" altLang="es-ES" sz="1600" b="1" dirty="0">
                <a:solidFill>
                  <a:srgbClr val="FF0000"/>
                </a:solidFill>
                <a:latin typeface="Calibri" pitchFamily="34" charset="0"/>
                <a:cs typeface="Times New Roman" pitchFamily="18" charset="0"/>
              </a:rPr>
              <a:t>Antes del 29 de junio (14:00 horas)</a:t>
            </a:r>
          </a:p>
          <a:p>
            <a:pPr lvl="2">
              <a:spcBef>
                <a:spcPts val="1200"/>
              </a:spcBef>
              <a:tabLst>
                <a:tab pos="457200" algn="l"/>
              </a:tabLst>
            </a:pPr>
            <a:r>
              <a:rPr lang="es-ES" altLang="es-ES" sz="1600" i="1" dirty="0">
                <a:solidFill>
                  <a:srgbClr val="336699"/>
                </a:solidFill>
                <a:latin typeface="Calibri" pitchFamily="34" charset="0"/>
                <a:cs typeface="Times New Roman" pitchFamily="18" charset="0"/>
              </a:rPr>
              <a:t>					</a:t>
            </a:r>
          </a:p>
          <a:p>
            <a:pPr lvl="2">
              <a:spcBef>
                <a:spcPts val="300"/>
              </a:spcBef>
              <a:tabLst>
                <a:tab pos="457200" algn="l"/>
              </a:tabLst>
            </a:pPr>
            <a:r>
              <a:rPr lang="es-ES" altLang="es-ES" sz="1600" i="1" dirty="0">
                <a:solidFill>
                  <a:srgbClr val="336699"/>
                </a:solidFill>
                <a:latin typeface="Calibri" pitchFamily="34" charset="0"/>
                <a:cs typeface="Times New Roman" pitchFamily="18" charset="0"/>
              </a:rPr>
              <a:t>Se puede elegir el ciclo “Z” en diferentes centros docentes.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Modelo 3D 2" descr="Fear Face"/>
          <p:cNvPicPr>
            <a:picLocks noGrp="1" noRot="1" noChangeAspect="1" noMove="1" noResize="1" noEditPoints="1" noAdjustHandles="1" noChangeArrowheads="1" noChangeShapeType="1" noCrop="1"/>
          </p:cNvPicPr>
          <p:nvPr/>
        </p:nvPicPr>
        <p:blipFill>
          <a:blip r:embed="rId2"/>
          <a:srcRect/>
          <a:stretch>
            <a:fillRect/>
          </a:stretch>
        </p:blipFill>
        <p:spPr bwMode="auto">
          <a:xfrm>
            <a:off x="611188" y="654050"/>
            <a:ext cx="1746250" cy="1760538"/>
          </a:xfrm>
          <a:prstGeom prst="rect">
            <a:avLst/>
          </a:prstGeom>
          <a:noFill/>
          <a:ln w="9525">
            <a:noFill/>
            <a:miter lim="800000"/>
            <a:headEnd/>
            <a:tailEnd/>
          </a:ln>
        </p:spPr>
      </p:pic>
      <p:sp>
        <p:nvSpPr>
          <p:cNvPr id="35842" name="1 CuadroTexto"/>
          <p:cNvSpPr txBox="1">
            <a:spLocks noChangeArrowheads="1"/>
          </p:cNvSpPr>
          <p:nvPr/>
        </p:nvSpPr>
        <p:spPr bwMode="auto">
          <a:xfrm>
            <a:off x="177800" y="344488"/>
            <a:ext cx="8863013" cy="6991350"/>
          </a:xfrm>
          <a:prstGeom prst="rect">
            <a:avLst/>
          </a:prstGeom>
          <a:noFill/>
          <a:ln w="9525">
            <a:noFill/>
            <a:miter lim="800000"/>
            <a:headEnd/>
            <a:tailEnd/>
          </a:ln>
        </p:spPr>
        <p:txBody>
          <a:bodyPr>
            <a:spAutoFit/>
          </a:bodyPr>
          <a:lstStyle/>
          <a:p>
            <a:pPr marL="800100" lvl="1" indent="-342900" algn="ctr">
              <a:tabLst>
                <a:tab pos="457200" algn="l"/>
              </a:tabLst>
            </a:pPr>
            <a:r>
              <a:rPr lang="es-ES" altLang="es-ES" sz="2000" b="1" u="sng" dirty="0">
                <a:solidFill>
                  <a:srgbClr val="336699"/>
                </a:solidFill>
                <a:latin typeface="Calibri" pitchFamily="34" charset="0"/>
                <a:cs typeface="Times New Roman" pitchFamily="18" charset="0"/>
              </a:rPr>
              <a:t>SOLICITUD DE INSCRIPCIÓN - GS</a:t>
            </a:r>
          </a:p>
          <a:p>
            <a:pPr marL="800100" lvl="1" indent="-342900">
              <a:spcBef>
                <a:spcPts val="200"/>
              </a:spcBef>
              <a:tabLst>
                <a:tab pos="457200" algn="l"/>
              </a:tabLst>
            </a:pPr>
            <a:r>
              <a:rPr lang="es-ES" altLang="es-ES" sz="2000" b="1" i="1" dirty="0">
                <a:solidFill>
                  <a:srgbClr val="336699"/>
                </a:solidFill>
                <a:latin typeface="Calibri" pitchFamily="34" charset="0"/>
                <a:cs typeface="Times New Roman" pitchFamily="18" charset="0"/>
              </a:rPr>
              <a:t>                         HAY QUE CONFIRMAR LA INSCRIPCIÓN (antes 29 junio, 14 h)</a:t>
            </a:r>
          </a:p>
          <a:p>
            <a:pPr marL="800100" lvl="1" indent="-342900">
              <a:spcBef>
                <a:spcPct val="10000"/>
              </a:spcBef>
              <a:spcAft>
                <a:spcPct val="10000"/>
              </a:spcAft>
              <a:tabLst>
                <a:tab pos="457200" algn="l"/>
              </a:tabLst>
            </a:pPr>
            <a:r>
              <a:rPr lang="es-ES" altLang="es-ES" sz="1600" dirty="0">
                <a:solidFill>
                  <a:srgbClr val="336699"/>
                </a:solidFill>
                <a:latin typeface="Calibri" pitchFamily="34" charset="0"/>
                <a:cs typeface="Times New Roman" pitchFamily="18" charset="0"/>
              </a:rPr>
              <a:t>					</a:t>
            </a:r>
            <a:r>
              <a:rPr lang="es-ES" altLang="es-ES" sz="1600" b="1" dirty="0">
                <a:solidFill>
                  <a:srgbClr val="336699"/>
                </a:solidFill>
                <a:latin typeface="Calibri" pitchFamily="34" charset="0"/>
                <a:cs typeface="Times New Roman" pitchFamily="18" charset="0"/>
              </a:rPr>
              <a:t>	</a:t>
            </a:r>
            <a:r>
              <a:rPr lang="es-ES" altLang="es-ES" b="1" dirty="0">
                <a:solidFill>
                  <a:srgbClr val="FF0000"/>
                </a:solidFill>
                <a:latin typeface="Calibri" pitchFamily="34" charset="0"/>
                <a:cs typeface="Times New Roman" pitchFamily="18" charset="0"/>
              </a:rPr>
              <a:t>Y… ¿mi condición de acceso?</a:t>
            </a:r>
          </a:p>
          <a:p>
            <a:pPr marL="800100" lvl="1" indent="-342900">
              <a:spcBef>
                <a:spcPct val="10000"/>
              </a:spcBef>
              <a:spcAft>
                <a:spcPct val="10000"/>
              </a:spcAft>
              <a:tabLst>
                <a:tab pos="457200" algn="l"/>
              </a:tabLst>
            </a:pPr>
            <a:r>
              <a:rPr lang="es-ES" altLang="es-ES" b="1" dirty="0">
                <a:solidFill>
                  <a:srgbClr val="FF0000"/>
                </a:solidFill>
                <a:latin typeface="Calibri" pitchFamily="34" charset="0"/>
                <a:cs typeface="Times New Roman" pitchFamily="18" charset="0"/>
              </a:rPr>
              <a:t>						¿qué hay que señalar → en la inscripción?</a:t>
            </a:r>
          </a:p>
          <a:p>
            <a:pPr marL="800100" lvl="1" indent="-342900">
              <a:spcBef>
                <a:spcPts val="600"/>
              </a:spcBef>
              <a:tabLst>
                <a:tab pos="457200" algn="l"/>
              </a:tabLst>
            </a:pPr>
            <a:r>
              <a:rPr lang="es-ES" altLang="es-ES" sz="1600" i="1" dirty="0">
                <a:solidFill>
                  <a:srgbClr val="336699"/>
                </a:solidFill>
                <a:latin typeface="Calibri" pitchFamily="34" charset="0"/>
                <a:cs typeface="Times New Roman" pitchFamily="18" charset="0"/>
              </a:rPr>
              <a:t>						</a:t>
            </a:r>
            <a:r>
              <a:rPr lang="es-ES" altLang="es-ES" sz="1600" b="1" dirty="0">
                <a:solidFill>
                  <a:srgbClr val="336699"/>
                </a:solidFill>
                <a:latin typeface="Calibri" pitchFamily="34" charset="0"/>
                <a:cs typeface="Times New Roman" pitchFamily="18" charset="0"/>
              </a:rPr>
              <a:t>PARA ACCEDER A CICLOS DE GRADO SUPERIOR de FP</a:t>
            </a:r>
            <a:r>
              <a:rPr lang="es-ES" altLang="es-ES" sz="1600" i="1" dirty="0">
                <a:solidFill>
                  <a:srgbClr val="336699"/>
                </a:solidFill>
                <a:latin typeface="Calibri" pitchFamily="34" charset="0"/>
                <a:cs typeface="Times New Roman" pitchFamily="18" charset="0"/>
              </a:rPr>
              <a:t>…</a:t>
            </a:r>
          </a:p>
          <a:p>
            <a:pPr marL="800100" lvl="1" indent="-342900">
              <a:spcBef>
                <a:spcPts val="300"/>
              </a:spcBef>
              <a:tabLst>
                <a:tab pos="457200" algn="l"/>
              </a:tabLst>
            </a:pPr>
            <a:r>
              <a:rPr lang="es-ES" altLang="es-ES" sz="1600" i="1" dirty="0">
                <a:solidFill>
                  <a:srgbClr val="336699"/>
                </a:solidFill>
                <a:latin typeface="Calibri" pitchFamily="34" charset="0"/>
                <a:cs typeface="Times New Roman" pitchFamily="18" charset="0"/>
              </a:rPr>
              <a:t>					</a:t>
            </a:r>
            <a:r>
              <a:rPr lang="es-ES" altLang="es-ES" sz="1600" dirty="0">
                <a:solidFill>
                  <a:srgbClr val="336699"/>
                </a:solidFill>
                <a:latin typeface="Calibri" pitchFamily="34" charset="0"/>
                <a:cs typeface="Times New Roman" pitchFamily="18" charset="0"/>
              </a:rPr>
              <a:t>- Si el 17-18 se está cursando 2º de la GM de FP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Técnico en el curso</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 Si el 17-18 se está cursando Curso de Acceso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Técnico (en = grupo</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que el ejemplo anterior)</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2º Bachiller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Bachiller en el curso escolar</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2º GM de Artes Plásticas y Diseño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Prueba acceso GS</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2º GM de EEDD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Prueba acceso GS</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1º G. Superior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El mayor título, certificado o prueba que tenga (Técnico FP – Bachiller – Prueba acceso GS – Prueba Universidad &gt; 25 años – </a:t>
            </a:r>
            <a:r>
              <a:rPr lang="es-ES" altLang="es-ES" sz="1600" dirty="0" err="1">
                <a:solidFill>
                  <a:srgbClr val="336699"/>
                </a:solidFill>
                <a:latin typeface="Calibri" pitchFamily="34" charset="0"/>
                <a:cs typeface="Times New Roman" pitchFamily="18" charset="0"/>
              </a:rPr>
              <a:t>Tit</a:t>
            </a:r>
            <a:r>
              <a:rPr lang="es-ES" altLang="es-ES" sz="1600" dirty="0">
                <a:solidFill>
                  <a:srgbClr val="336699"/>
                </a:solidFill>
                <a:latin typeface="Calibri" pitchFamily="34" charset="0"/>
                <a:cs typeface="Times New Roman" pitchFamily="18" charset="0"/>
              </a:rPr>
              <a:t>. universitario)</a:t>
            </a:r>
          </a:p>
          <a:p>
            <a:pPr marL="800100" lvl="1" indent="-342900">
              <a:spcBef>
                <a:spcPts val="300"/>
              </a:spcBef>
              <a:tabLst>
                <a:tab pos="457200" algn="l"/>
              </a:tabLst>
            </a:pPr>
            <a:r>
              <a:rPr lang="es-ES" altLang="es-ES" sz="1600" dirty="0">
                <a:solidFill>
                  <a:srgbClr val="336699"/>
                </a:solidFill>
                <a:latin typeface="Calibri" pitchFamily="34" charset="0"/>
                <a:cs typeface="Times New Roman" pitchFamily="18" charset="0"/>
              </a:rPr>
              <a:t>- Si el 17-18 se está cursando 2º G. Superior </a:t>
            </a:r>
            <a:r>
              <a:rPr lang="es-ES" altLang="es-ES" sz="2000" b="1" dirty="0">
                <a:solidFill>
                  <a:srgbClr val="336699"/>
                </a:solidFill>
                <a:latin typeface="Calibri" pitchFamily="34" charset="0"/>
                <a:cs typeface="Times New Roman" pitchFamily="18" charset="0"/>
              </a:rPr>
              <a:t>→</a:t>
            </a:r>
            <a:r>
              <a:rPr lang="es-ES" altLang="es-ES" sz="1600" dirty="0">
                <a:solidFill>
                  <a:srgbClr val="336699"/>
                </a:solidFill>
                <a:latin typeface="Calibri" pitchFamily="34" charset="0"/>
                <a:cs typeface="Times New Roman" pitchFamily="18" charset="0"/>
              </a:rPr>
              <a:t> Título de Técnico Superior</a:t>
            </a:r>
          </a:p>
          <a:p>
            <a:pPr marL="342900">
              <a:spcBef>
                <a:spcPts val="300"/>
              </a:spcBef>
              <a:tabLst>
                <a:tab pos="457200" algn="l"/>
              </a:tabLst>
            </a:pPr>
            <a:r>
              <a:rPr lang="es-ES" altLang="es-ES" sz="1600" b="1" dirty="0">
                <a:solidFill>
                  <a:srgbClr val="FF0000"/>
                </a:solidFill>
                <a:latin typeface="Calibri" pitchFamily="34" charset="0"/>
                <a:cs typeface="Times New Roman" pitchFamily="18" charset="0"/>
              </a:rPr>
              <a:t>Calma de nuevo . . .</a:t>
            </a:r>
          </a:p>
          <a:p>
            <a:pPr marL="342900">
              <a:spcBef>
                <a:spcPts val="400"/>
              </a:spcBef>
              <a:tabLst>
                <a:tab pos="457200" algn="l"/>
              </a:tabLst>
            </a:pPr>
            <a:r>
              <a:rPr lang="es-ES" altLang="es-ES" sz="1600" b="1" dirty="0">
                <a:solidFill>
                  <a:srgbClr val="336699"/>
                </a:solidFill>
                <a:latin typeface="Calibri" pitchFamily="34" charset="0"/>
                <a:cs typeface="Times New Roman" pitchFamily="18" charset="0"/>
              </a:rPr>
              <a:t>SI NO SE SUPERA 2º DE GM de FP Y SE TIENE SUPERADA LA PRUEBA DE ACCESO DE G. SUPERIOR… SI NO SE SUPERA 2º BACHILLER Y SE TIENE SUPERADA LA PRUEBA DE ACCESO DE G. SUPERIOR… </a:t>
            </a:r>
          </a:p>
          <a:p>
            <a:pPr marL="342900">
              <a:tabLst>
                <a:tab pos="457200" algn="l"/>
              </a:tabLst>
            </a:pPr>
            <a:r>
              <a:rPr lang="es-ES" altLang="es-ES" sz="1600" b="1" dirty="0">
                <a:solidFill>
                  <a:srgbClr val="336699"/>
                </a:solidFill>
                <a:latin typeface="Calibri" pitchFamily="34" charset="0"/>
                <a:cs typeface="Times New Roman" pitchFamily="18" charset="0"/>
              </a:rPr>
              <a:t>SI NO SE SUPERA 2º DE GS … … … … … … … … </a:t>
            </a:r>
          </a:p>
          <a:p>
            <a:pPr marL="342900">
              <a:spcBef>
                <a:spcPts val="400"/>
              </a:spcBef>
              <a:tabLst>
                <a:tab pos="457200" algn="l"/>
              </a:tabLst>
            </a:pPr>
            <a:r>
              <a:rPr lang="es-ES" altLang="es-ES" sz="1600" b="1" dirty="0">
                <a:solidFill>
                  <a:srgbClr val="FF0000"/>
                </a:solidFill>
                <a:latin typeface="Calibri" pitchFamily="34" charset="0"/>
                <a:cs typeface="Times New Roman" pitchFamily="18" charset="0"/>
              </a:rPr>
              <a:t>Se puede modificar la condición de acceso en la confirmación de la inscripción.</a:t>
            </a:r>
          </a:p>
          <a:p>
            <a:pPr marL="342900">
              <a:tabLst>
                <a:tab pos="457200" algn="l"/>
              </a:tabLst>
            </a:pPr>
            <a:r>
              <a:rPr lang="es-ES" altLang="es-ES" sz="1600" b="1" dirty="0">
                <a:solidFill>
                  <a:srgbClr val="FF0000"/>
                </a:solidFill>
                <a:latin typeface="Calibri" pitchFamily="34" charset="0"/>
                <a:cs typeface="Times New Roman" pitchFamily="18" charset="0"/>
              </a:rPr>
              <a:t>Antes del 29 de junio (14:00 horas)</a:t>
            </a:r>
          </a:p>
          <a:p>
            <a:pPr lvl="2">
              <a:spcBef>
                <a:spcPts val="1200"/>
              </a:spcBef>
              <a:tabLst>
                <a:tab pos="457200" algn="l"/>
              </a:tabLst>
            </a:pPr>
            <a:r>
              <a:rPr lang="es-ES" altLang="es-ES" sz="1600" i="1" dirty="0">
                <a:solidFill>
                  <a:srgbClr val="336699"/>
                </a:solidFill>
                <a:latin typeface="Calibri" pitchFamily="34" charset="0"/>
                <a:cs typeface="Times New Roman" pitchFamily="18" charset="0"/>
              </a:rPr>
              <a:t>					</a:t>
            </a:r>
          </a:p>
          <a:p>
            <a:pPr lvl="2">
              <a:spcBef>
                <a:spcPts val="300"/>
              </a:spcBef>
              <a:tabLst>
                <a:tab pos="457200" algn="l"/>
              </a:tabLst>
            </a:pPr>
            <a:r>
              <a:rPr lang="es-ES" altLang="es-ES" sz="1600" i="1" dirty="0">
                <a:solidFill>
                  <a:srgbClr val="336699"/>
                </a:solidFill>
                <a:latin typeface="Calibri" pitchFamily="34" charset="0"/>
                <a:cs typeface="Times New Roman" pitchFamily="18" charset="0"/>
              </a:rPr>
              <a:t>Se puede elegir el ciclo “Z” en diferentes centros docentes.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p:cNvPr>
          <p:cNvSpPr txBox="1">
            <a:spLocks noChangeArrowheads="1"/>
          </p:cNvSpPr>
          <p:nvPr/>
        </p:nvSpPr>
        <p:spPr bwMode="auto">
          <a:xfrm>
            <a:off x="177800" y="344488"/>
            <a:ext cx="8863013" cy="6390980"/>
          </a:xfrm>
          <a:prstGeom prst="rect">
            <a:avLst/>
          </a:prstGeom>
          <a:noFill/>
          <a:ln>
            <a:noFill/>
          </a:ln>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800100" indent="-342900">
              <a:tabLst>
                <a:tab pos="457200" algn="l"/>
              </a:tabLst>
              <a:defRPr>
                <a:solidFill>
                  <a:schemeClr val="tx1"/>
                </a:solidFill>
                <a:latin typeface="Arial" panose="020B0604020202020204" pitchFamily="34" charset="0"/>
                <a:cs typeface="Arial" panose="020B0604020202020204" pitchFamily="34" charset="0"/>
              </a:defRPr>
            </a:lvl2pPr>
            <a:lvl3pPr marL="1257300" indent="-342900">
              <a:tabLst>
                <a:tab pos="457200" algn="l"/>
              </a:tabLst>
              <a:defRPr>
                <a:solidFill>
                  <a:schemeClr val="tx1"/>
                </a:solidFill>
                <a:latin typeface="Arial" panose="020B0604020202020204" pitchFamily="34" charset="0"/>
                <a:cs typeface="Arial" panose="020B0604020202020204" pitchFamily="34" charset="0"/>
              </a:defRPr>
            </a:lvl3pPr>
            <a:lvl4pPr marL="1714500" indent="-342900">
              <a:tabLst>
                <a:tab pos="457200" algn="l"/>
              </a:tabLst>
              <a:defRPr>
                <a:solidFill>
                  <a:schemeClr val="tx1"/>
                </a:solidFill>
                <a:latin typeface="Arial" panose="020B0604020202020204" pitchFamily="34" charset="0"/>
                <a:cs typeface="Arial" panose="020B0604020202020204" pitchFamily="34" charset="0"/>
              </a:defRPr>
            </a:lvl4pPr>
            <a:lvl5pPr marL="2171700" indent="-342900">
              <a:tabLst>
                <a:tab pos="457200" algn="l"/>
              </a:tabLst>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lvl="1" algn="just">
              <a:spcBef>
                <a:spcPts val="0"/>
              </a:spcBef>
              <a:spcAft>
                <a:spcPts val="0"/>
              </a:spcAft>
              <a:defRPr/>
            </a:pPr>
            <a:r>
              <a:rPr lang="es-ES" altLang="es-ES" sz="2000" b="1" dirty="0">
                <a:solidFill>
                  <a:srgbClr val="336699"/>
                </a:solidFill>
                <a:latin typeface="Calibri" panose="020F0502020204030204" pitchFamily="34" charset="0"/>
                <a:cs typeface="Times New Roman" panose="02020603050405020304" pitchFamily="18" charset="0"/>
              </a:rPr>
              <a:t>							 </a:t>
            </a:r>
            <a:r>
              <a:rPr lang="es-ES" altLang="es-ES" sz="2000" b="1" u="sng" dirty="0">
                <a:solidFill>
                  <a:srgbClr val="336699"/>
                </a:solidFill>
                <a:latin typeface="Calibri" panose="020F0502020204030204" pitchFamily="34" charset="0"/>
                <a:cs typeface="Times New Roman" panose="02020603050405020304" pitchFamily="18" charset="0"/>
              </a:rPr>
              <a:t>CONFIRMACIÓN DE LA PARTICIPACIÓN</a:t>
            </a:r>
          </a:p>
          <a:p>
            <a:pPr lvl="1" algn="just">
              <a:spcBef>
                <a:spcPts val="300"/>
              </a:spcBef>
              <a:spcAft>
                <a:spcPts val="0"/>
              </a:spcAft>
              <a:defRPr/>
            </a:pPr>
            <a:r>
              <a:rPr lang="es-ES" altLang="es-ES" sz="2000" b="1" dirty="0">
                <a:solidFill>
                  <a:srgbClr val="336699"/>
                </a:solidFill>
                <a:latin typeface="Calibri" panose="020F0502020204030204" pitchFamily="34" charset="0"/>
                <a:cs typeface="Times New Roman" panose="02020603050405020304" pitchFamily="18" charset="0"/>
              </a:rPr>
              <a:t>							       </a:t>
            </a:r>
            <a:r>
              <a:rPr lang="es-ES" altLang="es-ES" sz="2000" b="1" u="sng" dirty="0">
                <a:solidFill>
                  <a:srgbClr val="336699"/>
                </a:solidFill>
                <a:latin typeface="Calibri" panose="020F0502020204030204" pitchFamily="34" charset="0"/>
                <a:cs typeface="Times New Roman" panose="02020603050405020304" pitchFamily="18" charset="0"/>
              </a:rPr>
              <a:t>EN EL PROCESO DE ADMISIÓN</a:t>
            </a:r>
          </a:p>
          <a:p>
            <a:pPr lvl="1" algn="just">
              <a:spcBef>
                <a:spcPts val="0"/>
              </a:spcBef>
              <a:spcAft>
                <a:spcPts val="0"/>
              </a:spcAft>
              <a:defRPr/>
            </a:pPr>
            <a:r>
              <a:rPr lang="es-ES" altLang="es-ES" sz="1600" b="1" i="1" dirty="0">
                <a:solidFill>
                  <a:srgbClr val="336699"/>
                </a:solidFill>
                <a:latin typeface="Calibri" panose="020F0502020204030204" pitchFamily="34" charset="0"/>
                <a:cs typeface="Times New Roman" panose="02020603050405020304" pitchFamily="18" charset="0"/>
              </a:rPr>
              <a:t>							</a:t>
            </a:r>
            <a:r>
              <a:rPr lang="es-ES" altLang="es-ES" sz="1000" b="1" i="1" dirty="0">
                <a:solidFill>
                  <a:srgbClr val="336699"/>
                </a:solidFill>
                <a:latin typeface="Calibri" panose="020F0502020204030204" pitchFamily="34" charset="0"/>
                <a:cs typeface="Times New Roman" panose="02020603050405020304" pitchFamily="18" charset="0"/>
              </a:rPr>
              <a:t>  </a:t>
            </a:r>
          </a:p>
          <a:p>
            <a:pPr lvl="1" algn="just">
              <a:spcBef>
                <a:spcPct val="10000"/>
              </a:spcBef>
              <a:spcAft>
                <a:spcPct val="10000"/>
              </a:spcAft>
              <a:defRPr/>
            </a:pPr>
            <a:r>
              <a:rPr lang="es-ES" altLang="es-ES" sz="1600" b="1" i="1" dirty="0">
                <a:solidFill>
                  <a:srgbClr val="336699"/>
                </a:solidFill>
                <a:latin typeface="Calibri" panose="020F0502020204030204" pitchFamily="34" charset="0"/>
                <a:cs typeface="Times New Roman" panose="02020603050405020304" pitchFamily="18" charset="0"/>
              </a:rPr>
              <a:t>								</a:t>
            </a:r>
            <a:r>
              <a:rPr lang="es-ES" altLang="es-ES" b="1" dirty="0">
                <a:solidFill>
                  <a:srgbClr val="FF0000"/>
                </a:solidFill>
                <a:latin typeface="Calibri" panose="020F0502020204030204" pitchFamily="34" charset="0"/>
                <a:cs typeface="Times New Roman" panose="02020603050405020304" pitchFamily="18" charset="0"/>
              </a:rPr>
              <a:t>¿Qué ocurre si presento la inscripción y</a:t>
            </a:r>
          </a:p>
          <a:p>
            <a:pPr lvl="1" algn="just">
              <a:spcBef>
                <a:spcPct val="10000"/>
              </a:spcBef>
              <a:spcAft>
                <a:spcPct val="10000"/>
              </a:spcAft>
              <a:defRPr/>
            </a:pPr>
            <a:r>
              <a:rPr lang="es-ES" altLang="es-ES" b="1" dirty="0">
                <a:solidFill>
                  <a:srgbClr val="FF0000"/>
                </a:solidFill>
                <a:latin typeface="Calibri" panose="020F0502020204030204" pitchFamily="34" charset="0"/>
                <a:cs typeface="Times New Roman" panose="02020603050405020304" pitchFamily="18" charset="0"/>
              </a:rPr>
              <a:t>						     NO confirmo la participación en el proceso de admisión?</a:t>
            </a:r>
            <a:endParaRPr lang="es-ES" altLang="es-ES" sz="1600" b="1" dirty="0">
              <a:solidFill>
                <a:srgbClr val="336699"/>
              </a:solidFill>
              <a:latin typeface="Calibri" panose="020F0502020204030204" pitchFamily="34" charset="0"/>
              <a:cs typeface="Times New Roman" panose="02020603050405020304" pitchFamily="18" charset="0"/>
            </a:endParaRPr>
          </a:p>
          <a:p>
            <a:pPr lvl="1" algn="just">
              <a:spcBef>
                <a:spcPts val="600"/>
              </a:spcBef>
              <a:spcAft>
                <a:spcPct val="10000"/>
              </a:spcAft>
              <a:defRPr/>
            </a:pPr>
            <a:r>
              <a:rPr lang="es-ES" altLang="es-ES" sz="1600" b="1" dirty="0">
                <a:solidFill>
                  <a:srgbClr val="336699"/>
                </a:solidFill>
                <a:latin typeface="Calibri" panose="020F0502020204030204" pitchFamily="34" charset="0"/>
                <a:cs typeface="Times New Roman" panose="02020603050405020304" pitchFamily="18" charset="0"/>
              </a:rPr>
              <a:t>							    </a:t>
            </a:r>
            <a:r>
              <a:rPr lang="es-ES" altLang="es-ES" b="1" i="1" dirty="0">
                <a:solidFill>
                  <a:srgbClr val="336699"/>
                </a:solidFill>
                <a:latin typeface="Calibri" panose="020F0502020204030204" pitchFamily="34" charset="0"/>
                <a:cs typeface="Times New Roman" panose="02020603050405020304" pitchFamily="18" charset="0"/>
              </a:rPr>
              <a:t>NO PARTICIPO EN EL PROCESO DE ADMISIÓN.</a:t>
            </a:r>
          </a:p>
          <a:p>
            <a:pPr lvl="1" algn="just">
              <a:spcBef>
                <a:spcPct val="10000"/>
              </a:spcBef>
              <a:spcAft>
                <a:spcPts val="1200"/>
              </a:spcAft>
              <a:defRPr/>
            </a:pPr>
            <a:r>
              <a:rPr lang="es-ES" altLang="es-ES" b="1" i="1" dirty="0">
                <a:solidFill>
                  <a:srgbClr val="336699"/>
                </a:solidFill>
                <a:latin typeface="Calibri" panose="020F0502020204030204" pitchFamily="34" charset="0"/>
                <a:cs typeface="Times New Roman" panose="02020603050405020304" pitchFamily="18" charset="0"/>
              </a:rPr>
              <a:t>									  NO PUEDO OBTENER PLAZA</a:t>
            </a:r>
            <a:endParaRPr lang="es-ES" altLang="es-ES" b="1" i="1" dirty="0">
              <a:solidFill>
                <a:srgbClr val="FF0000"/>
              </a:solidFill>
              <a:latin typeface="Calibri" panose="020F0502020204030204" pitchFamily="34" charset="0"/>
              <a:cs typeface="Times New Roman" panose="02020603050405020304" pitchFamily="18" charset="0"/>
            </a:endParaRPr>
          </a:p>
          <a:p>
            <a:pPr lvl="1">
              <a:spcBef>
                <a:spcPts val="600"/>
              </a:spcBef>
              <a:spcAft>
                <a:spcPts val="600"/>
              </a:spcAft>
              <a:defRPr/>
            </a:pPr>
            <a:r>
              <a:rPr lang="es-ES" altLang="es-ES" sz="1600" i="1" dirty="0">
                <a:solidFill>
                  <a:srgbClr val="336699"/>
                </a:solidFill>
                <a:latin typeface="Calibri" panose="020F0502020204030204" pitchFamily="34" charset="0"/>
                <a:cs typeface="Times New Roman" panose="02020603050405020304" pitchFamily="18" charset="0"/>
              </a:rPr>
              <a:t>					</a:t>
            </a:r>
            <a:r>
              <a:rPr lang="es-ES" altLang="es-ES" sz="1600" b="1" i="1" dirty="0">
                <a:solidFill>
                  <a:srgbClr val="336699"/>
                </a:solidFill>
                <a:latin typeface="Calibri" panose="020F0502020204030204" pitchFamily="34" charset="0"/>
                <a:cs typeface="Times New Roman" panose="02020603050405020304" pitchFamily="18" charset="0"/>
              </a:rPr>
              <a:t>¿CUÁNDO CONFIRMAR LA PARTICIPACIÓN EN EL PROCESO DE ADMISIÓN?</a:t>
            </a:r>
            <a:endParaRPr lang="es-ES" altLang="es-ES" sz="1600" i="1" dirty="0">
              <a:solidFill>
                <a:srgbClr val="336699"/>
              </a:solidFill>
              <a:latin typeface="Calibri" panose="020F0502020204030204" pitchFamily="34" charset="0"/>
              <a:cs typeface="Times New Roman" panose="02020603050405020304" pitchFamily="18" charset="0"/>
            </a:endParaRPr>
          </a:p>
          <a:p>
            <a:pPr marL="742950" lvl="1" indent="-285750">
              <a:spcBef>
                <a:spcPts val="1200"/>
              </a:spcBef>
              <a:spcAft>
                <a:spcPts val="0"/>
              </a:spcAft>
              <a:buFont typeface="Arial" panose="020B0604020202020204" pitchFamily="34" charset="0"/>
              <a:buChar char="•"/>
              <a:defRPr/>
            </a:pPr>
            <a:r>
              <a:rPr lang="es-ES" altLang="es-ES" sz="1600" dirty="0">
                <a:solidFill>
                  <a:srgbClr val="336699"/>
                </a:solidFill>
                <a:latin typeface="Calibri" panose="020F0502020204030204" pitchFamily="34" charset="0"/>
                <a:cs typeface="Times New Roman" panose="02020603050405020304" pitchFamily="18" charset="0"/>
              </a:rPr>
              <a:t>SI SE TIENE LA CONDICIÓN, REQUISITO Y NOTA DE ACCESO EN LAS FECHAS DE LA INSCRIPCIÓN: A la hora de presentar la solicitud de inscripción, </a:t>
            </a:r>
            <a:r>
              <a:rPr lang="es-ES" altLang="es-ES" sz="1600" b="1" dirty="0">
                <a:solidFill>
                  <a:srgbClr val="336699"/>
                </a:solidFill>
                <a:latin typeface="Calibri" panose="020F0502020204030204" pitchFamily="34" charset="0"/>
                <a:cs typeface="Times New Roman" panose="02020603050405020304" pitchFamily="18" charset="0"/>
              </a:rPr>
              <a:t>hay que presentar también la documentación que acredita la condición y nota de acceso</a:t>
            </a:r>
            <a:r>
              <a:rPr lang="es-ES" altLang="es-ES" sz="1600" dirty="0">
                <a:solidFill>
                  <a:srgbClr val="336699"/>
                </a:solidFill>
                <a:latin typeface="Calibri" panose="020F0502020204030204" pitchFamily="34" charset="0"/>
                <a:cs typeface="Times New Roman" panose="02020603050405020304" pitchFamily="18" charset="0"/>
              </a:rPr>
              <a:t>.</a:t>
            </a:r>
          </a:p>
          <a:p>
            <a:pPr marL="1200150" lvl="2" indent="-285750">
              <a:spcBef>
                <a:spcPts val="300"/>
              </a:spcBef>
              <a:spcAft>
                <a:spcPts val="0"/>
              </a:spcAft>
              <a:buFont typeface="Arial" panose="020B0604020202020204" pitchFamily="34" charset="0"/>
              <a:buChar char="•"/>
              <a:defRPr/>
            </a:pPr>
            <a:r>
              <a:rPr lang="es-ES" altLang="es-ES" sz="1600" dirty="0">
                <a:solidFill>
                  <a:srgbClr val="336699"/>
                </a:solidFill>
                <a:latin typeface="Calibri" panose="020F0502020204030204" pitchFamily="34" charset="0"/>
                <a:cs typeface="Times New Roman" panose="02020603050405020304" pitchFamily="18" charset="0"/>
              </a:rPr>
              <a:t>El centro receptor de la solicitud entrega una f</a:t>
            </a:r>
            <a:r>
              <a:rPr lang="es-ES" altLang="es-ES" sz="1600" u="sng" dirty="0">
                <a:solidFill>
                  <a:srgbClr val="336699"/>
                </a:solidFill>
                <a:latin typeface="Calibri" panose="020F0502020204030204" pitchFamily="34" charset="0"/>
                <a:cs typeface="Times New Roman" panose="02020603050405020304" pitchFamily="18" charset="0"/>
              </a:rPr>
              <a:t>otocopia sellada de la solicitud de inscripción</a:t>
            </a:r>
            <a:r>
              <a:rPr lang="es-ES" altLang="es-ES" sz="1600" dirty="0">
                <a:solidFill>
                  <a:srgbClr val="336699"/>
                </a:solidFill>
                <a:latin typeface="Calibri" panose="020F0502020204030204" pitchFamily="34" charset="0"/>
                <a:cs typeface="Times New Roman" panose="02020603050405020304" pitchFamily="18" charset="0"/>
              </a:rPr>
              <a:t>. Sirve como </a:t>
            </a:r>
            <a:r>
              <a:rPr lang="es-ES" altLang="es-ES" sz="1600" u="sng" dirty="0">
                <a:solidFill>
                  <a:srgbClr val="336699"/>
                </a:solidFill>
                <a:latin typeface="Calibri" panose="020F0502020204030204" pitchFamily="34" charset="0"/>
                <a:cs typeface="Times New Roman" panose="02020603050405020304" pitchFamily="18" charset="0"/>
              </a:rPr>
              <a:t>justificante acreditativo de la confirmación</a:t>
            </a:r>
            <a:r>
              <a:rPr lang="es-ES" altLang="es-ES" sz="1600" dirty="0">
                <a:solidFill>
                  <a:srgbClr val="336699"/>
                </a:solidFill>
                <a:latin typeface="Calibri" panose="020F0502020204030204" pitchFamily="34" charset="0"/>
                <a:cs typeface="Times New Roman" panose="02020603050405020304" pitchFamily="18" charset="0"/>
              </a:rPr>
              <a:t> de la participación en el proceso de admisión.</a:t>
            </a:r>
          </a:p>
          <a:p>
            <a:pPr lvl="1">
              <a:spcBef>
                <a:spcPts val="1200"/>
              </a:spcBef>
              <a:spcAft>
                <a:spcPts val="0"/>
              </a:spcAft>
              <a:buFont typeface="Arial" panose="020B0604020202020204" pitchFamily="34" charset="0"/>
              <a:buChar char="•"/>
              <a:defRPr/>
            </a:pPr>
            <a:r>
              <a:rPr lang="es-ES" altLang="es-ES" sz="1600" dirty="0">
                <a:solidFill>
                  <a:srgbClr val="336699"/>
                </a:solidFill>
                <a:latin typeface="Calibri" panose="020F0502020204030204" pitchFamily="34" charset="0"/>
                <a:cs typeface="Times New Roman" panose="02020603050405020304" pitchFamily="18" charset="0"/>
              </a:rPr>
              <a:t>Si NO SE TIENE LA CONDICIÓN, REQUISITO Y NOTA DE ACCESO EN LAS FECHAS DE LA INSCRIPCIÓN: Se pueden presentar y acreditar </a:t>
            </a:r>
            <a:r>
              <a:rPr lang="es-ES" altLang="es-ES" sz="1600" b="1" dirty="0">
                <a:solidFill>
                  <a:srgbClr val="336699"/>
                </a:solidFill>
                <a:latin typeface="Calibri" panose="020F0502020204030204" pitchFamily="34" charset="0"/>
                <a:cs typeface="Times New Roman" panose="02020603050405020304" pitchFamily="18" charset="0"/>
              </a:rPr>
              <a:t>hasta las 14:00 horas del 29 de junio de 2018</a:t>
            </a:r>
            <a:r>
              <a:rPr lang="es-ES" altLang="es-ES" sz="1600" dirty="0">
                <a:solidFill>
                  <a:srgbClr val="336699"/>
                </a:solidFill>
                <a:latin typeface="Calibri" panose="020F0502020204030204" pitchFamily="34" charset="0"/>
                <a:cs typeface="Times New Roman" panose="02020603050405020304" pitchFamily="18" charset="0"/>
              </a:rPr>
              <a:t>.</a:t>
            </a:r>
          </a:p>
          <a:p>
            <a:pPr marL="1200150" lvl="2" indent="-285750">
              <a:spcBef>
                <a:spcPts val="300"/>
              </a:spcBef>
              <a:spcAft>
                <a:spcPts val="0"/>
              </a:spcAft>
              <a:buFont typeface="Arial" panose="020B0604020202020204" pitchFamily="34" charset="0"/>
              <a:buChar char="•"/>
              <a:defRPr/>
            </a:pPr>
            <a:r>
              <a:rPr lang="es-ES" altLang="es-ES" sz="1600" dirty="0">
                <a:solidFill>
                  <a:srgbClr val="336699"/>
                </a:solidFill>
                <a:latin typeface="Calibri" panose="020F0502020204030204" pitchFamily="34" charset="0"/>
                <a:cs typeface="Times New Roman" panose="02020603050405020304" pitchFamily="18" charset="0"/>
              </a:rPr>
              <a:t>El centro receptor de la solicitud entrega un </a:t>
            </a:r>
            <a:r>
              <a:rPr lang="es-ES" altLang="es-ES" sz="1600" u="sng" dirty="0">
                <a:solidFill>
                  <a:srgbClr val="336699"/>
                </a:solidFill>
                <a:latin typeface="Calibri" panose="020F0502020204030204" pitchFamily="34" charset="0"/>
                <a:cs typeface="Times New Roman" panose="02020603050405020304" pitchFamily="18" charset="0"/>
              </a:rPr>
              <a:t>certificado que acredita la confirmación</a:t>
            </a:r>
            <a:r>
              <a:rPr lang="es-ES" altLang="es-ES" sz="1600" dirty="0">
                <a:solidFill>
                  <a:srgbClr val="336699"/>
                </a:solidFill>
                <a:latin typeface="Calibri" panose="020F0502020204030204" pitchFamily="34" charset="0"/>
                <a:cs typeface="Times New Roman" panose="02020603050405020304" pitchFamily="18" charset="0"/>
              </a:rPr>
              <a:t> de la participación en el proceso de admisión.</a:t>
            </a:r>
          </a:p>
          <a:p>
            <a:pPr marL="914400" lvl="2" indent="0">
              <a:spcBef>
                <a:spcPts val="300"/>
              </a:spcBef>
              <a:spcAft>
                <a:spcPts val="0"/>
              </a:spcAft>
              <a:defRPr/>
            </a:pPr>
            <a:r>
              <a:rPr lang="es-ES" altLang="es-ES" sz="1600" i="1" dirty="0">
                <a:solidFill>
                  <a:srgbClr val="336699"/>
                </a:solidFill>
                <a:latin typeface="Calibri" panose="020F0502020204030204" pitchFamily="34" charset="0"/>
                <a:cs typeface="Times New Roman" panose="02020603050405020304" pitchFamily="18" charset="0"/>
              </a:rPr>
              <a:t>      Próximamente se publicará en la Ficha de Trámites el modelo de este certificado.</a:t>
            </a:r>
          </a:p>
          <a:p>
            <a:pPr marL="457200" lvl="1" indent="0">
              <a:spcBef>
                <a:spcPts val="300"/>
              </a:spcBef>
              <a:spcAft>
                <a:spcPts val="0"/>
              </a:spcAft>
              <a:defRPr/>
            </a:pPr>
            <a:endParaRPr lang="es-ES" altLang="es-ES" sz="1600" b="1" dirty="0">
              <a:solidFill>
                <a:srgbClr val="FF0000"/>
              </a:solidFill>
              <a:latin typeface="Calibri" panose="020F0502020204030204" pitchFamily="34" charset="0"/>
              <a:cs typeface="Times New Roman" panose="02020603050405020304" pitchFamily="18" charset="0"/>
            </a:endParaRPr>
          </a:p>
        </p:txBody>
      </p:sp>
      <p:pic>
        <p:nvPicPr>
          <p:cNvPr id="36866" name="Imagen 3"/>
          <p:cNvPicPr>
            <a:picLocks noChangeAspect="1"/>
          </p:cNvPicPr>
          <p:nvPr/>
        </p:nvPicPr>
        <p:blipFill>
          <a:blip r:embed="rId2"/>
          <a:srcRect/>
          <a:stretch>
            <a:fillRect/>
          </a:stretch>
        </p:blipFill>
        <p:spPr bwMode="auto">
          <a:xfrm>
            <a:off x="427038" y="220663"/>
            <a:ext cx="2643187" cy="2781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ángulo 6"/>
          <p:cNvSpPr>
            <a:spLocks noChangeArrowheads="1"/>
          </p:cNvSpPr>
          <p:nvPr/>
        </p:nvSpPr>
        <p:spPr bwMode="auto">
          <a:xfrm>
            <a:off x="2097088" y="2593975"/>
            <a:ext cx="5913437" cy="863600"/>
          </a:xfrm>
          <a:prstGeom prst="rect">
            <a:avLst/>
          </a:prstGeom>
          <a:noFill/>
          <a:ln w="9525">
            <a:noFill/>
            <a:miter lim="800000"/>
            <a:headEnd/>
            <a:tailEnd/>
          </a:ln>
        </p:spPr>
        <p:txBody>
          <a:bodyPr lIns="0" tIns="0" rIns="0" bIns="0"/>
          <a:lstStyle/>
          <a:p>
            <a:pPr>
              <a:spcAft>
                <a:spcPts val="600"/>
              </a:spcAft>
            </a:pPr>
            <a:r>
              <a:rPr lang="es-ES_tradnl" sz="3000" b="1">
                <a:solidFill>
                  <a:srgbClr val="595959"/>
                </a:solidFill>
                <a:latin typeface="Calibri" pitchFamily="34" charset="0"/>
              </a:rPr>
              <a:t>Novedades en Formación profesional</a:t>
            </a:r>
            <a:endParaRPr lang="es-ES" sz="3000" b="1">
              <a:solidFill>
                <a:srgbClr val="595959"/>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p:cNvPr>
          <p:cNvSpPr txBox="1">
            <a:spLocks noChangeArrowheads="1"/>
          </p:cNvSpPr>
          <p:nvPr/>
        </p:nvSpPr>
        <p:spPr bwMode="auto">
          <a:xfrm>
            <a:off x="177800" y="344488"/>
            <a:ext cx="8863013" cy="6237287"/>
          </a:xfrm>
          <a:prstGeom prst="rect">
            <a:avLst/>
          </a:prstGeom>
          <a:noFill/>
          <a:ln>
            <a:noFill/>
          </a:ln>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800100" indent="-342900">
              <a:tabLst>
                <a:tab pos="457200" algn="l"/>
              </a:tabLst>
              <a:defRPr>
                <a:solidFill>
                  <a:schemeClr val="tx1"/>
                </a:solidFill>
                <a:latin typeface="Arial" panose="020B0604020202020204" pitchFamily="34" charset="0"/>
                <a:cs typeface="Arial" panose="020B0604020202020204" pitchFamily="34" charset="0"/>
              </a:defRPr>
            </a:lvl2pPr>
            <a:lvl3pPr marL="1257300" indent="-342900">
              <a:tabLst>
                <a:tab pos="457200" algn="l"/>
              </a:tabLst>
              <a:defRPr>
                <a:solidFill>
                  <a:schemeClr val="tx1"/>
                </a:solidFill>
                <a:latin typeface="Arial" panose="020B0604020202020204" pitchFamily="34" charset="0"/>
                <a:cs typeface="Arial" panose="020B0604020202020204" pitchFamily="34" charset="0"/>
              </a:defRPr>
            </a:lvl3pPr>
            <a:lvl4pPr marL="1714500" indent="-342900">
              <a:tabLst>
                <a:tab pos="457200" algn="l"/>
              </a:tabLst>
              <a:defRPr>
                <a:solidFill>
                  <a:schemeClr val="tx1"/>
                </a:solidFill>
                <a:latin typeface="Arial" panose="020B0604020202020204" pitchFamily="34" charset="0"/>
                <a:cs typeface="Arial" panose="020B0604020202020204" pitchFamily="34" charset="0"/>
              </a:defRPr>
            </a:lvl4pPr>
            <a:lvl5pPr marL="2171700" indent="-342900">
              <a:tabLst>
                <a:tab pos="457200" algn="l"/>
              </a:tabLst>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marL="800100" marR="0" lvl="1" indent="-342900" algn="just" defTabSz="457200" rtl="0" eaLnBrk="1" fontAlgn="base" latinLnBrk="0" hangingPunct="1">
              <a:lnSpc>
                <a:spcPct val="100000"/>
              </a:lnSpc>
              <a:spcBef>
                <a:spcPts val="0"/>
              </a:spcBef>
              <a:spcAft>
                <a:spcPts val="0"/>
              </a:spcAft>
              <a:buClrTx/>
              <a:buSzTx/>
              <a:buFontTx/>
              <a:buNone/>
              <a:tabLst>
                <a:tab pos="457200" algn="l"/>
              </a:tabLst>
              <a:defRPr/>
            </a:pPr>
            <a:r>
              <a:rPr kumimoji="0" lang="es-ES" altLang="es-ES" sz="20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2000" b="1"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CONFIRMACIÓN DE LA PARTICIPACIÓN</a:t>
            </a:r>
          </a:p>
          <a:p>
            <a:pPr marL="800100" marR="0" lvl="1" indent="-342900" algn="just" defTabSz="457200" rtl="0" eaLnBrk="1" fontAlgn="base" latinLnBrk="0" hangingPunct="1">
              <a:lnSpc>
                <a:spcPct val="100000"/>
              </a:lnSpc>
              <a:spcBef>
                <a:spcPts val="300"/>
              </a:spcBef>
              <a:spcAft>
                <a:spcPts val="0"/>
              </a:spcAft>
              <a:buClrTx/>
              <a:buSzTx/>
              <a:buFontTx/>
              <a:buNone/>
              <a:tabLst>
                <a:tab pos="457200" algn="l"/>
              </a:tabLst>
              <a:defRPr/>
            </a:pPr>
            <a:r>
              <a:rPr kumimoji="0" lang="es-ES" altLang="es-ES" sz="20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2000" b="1"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EN EL PROCESO DE ADMISIÓN</a:t>
            </a:r>
          </a:p>
          <a:p>
            <a:pPr marL="800100" marR="0" lvl="1" indent="-342900" algn="just" defTabSz="457200" rtl="0" eaLnBrk="1" fontAlgn="base" latinLnBrk="0" hangingPunct="1">
              <a:lnSpc>
                <a:spcPct val="100000"/>
              </a:lnSpc>
              <a:spcBef>
                <a:spcPts val="300"/>
              </a:spcBef>
              <a:spcAft>
                <a:spcPts val="600"/>
              </a:spcAft>
              <a:buClrTx/>
              <a:buSzTx/>
              <a:buFontTx/>
              <a:buNone/>
              <a:tabLst>
                <a:tab pos="457200" algn="l"/>
              </a:tabLst>
              <a:defRPr/>
            </a:pPr>
            <a:r>
              <a:rPr kumimoji="0" lang="es-ES" altLang="es-ES" sz="1600" b="1"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ANTES DE LAS 14:00 HORAS DEL 29 DE JUNIO</a:t>
            </a:r>
          </a:p>
          <a:p>
            <a:pPr marL="800100" marR="0" lvl="1" indent="-342900" algn="just" defTabSz="457200" rtl="0" eaLnBrk="1" fontAlgn="base" latinLnBrk="0" hangingPunct="1">
              <a:lnSpc>
                <a:spcPct val="100000"/>
              </a:lnSpc>
              <a:spcBef>
                <a:spcPct val="10000"/>
              </a:spcBef>
              <a:spcAft>
                <a:spcPct val="10000"/>
              </a:spcAft>
              <a:buClrTx/>
              <a:buSzTx/>
              <a:buFontTx/>
              <a:buNone/>
              <a:tabLst>
                <a:tab pos="457200" algn="l"/>
              </a:tabLst>
              <a:defRPr/>
            </a:pPr>
            <a:r>
              <a:rPr kumimoji="0" lang="es-ES" altLang="es-ES" sz="1600" b="1"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¿Qué ocurre si presento la inscripción y</a:t>
            </a:r>
          </a:p>
          <a:p>
            <a:pPr marL="800100" marR="0" lvl="1" indent="-342900" algn="just" defTabSz="457200" rtl="0" eaLnBrk="1" fontAlgn="base" latinLnBrk="0" hangingPunct="1">
              <a:lnSpc>
                <a:spcPct val="100000"/>
              </a:lnSpc>
              <a:spcBef>
                <a:spcPct val="10000"/>
              </a:spcBef>
              <a:spcAft>
                <a:spcPct val="10000"/>
              </a:spcAft>
              <a:buClrTx/>
              <a:buSzTx/>
              <a:buFontTx/>
              <a:buNone/>
              <a:tabLst>
                <a:tab pos="457200" algn="l"/>
              </a:tabLst>
              <a:defRPr/>
            </a:pPr>
            <a:r>
              <a:rPr kumimoji="0" lang="es-ES" altLang="es-E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						     NO confirmo la participación en el proceso de admisión?</a:t>
            </a:r>
            <a:endParaRPr kumimoji="0" lang="es-ES" altLang="es-ES" sz="16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endParaRPr>
          </a:p>
          <a:p>
            <a:pPr marL="800100" marR="0" lvl="1" indent="-342900" algn="just" defTabSz="457200" rtl="0" eaLnBrk="1" fontAlgn="base" latinLnBrk="0" hangingPunct="1">
              <a:lnSpc>
                <a:spcPct val="100000"/>
              </a:lnSpc>
              <a:spcBef>
                <a:spcPts val="600"/>
              </a:spcBef>
              <a:spcAft>
                <a:spcPct val="10000"/>
              </a:spcAft>
              <a:buClrTx/>
              <a:buSzTx/>
              <a:buFontTx/>
              <a:buNone/>
              <a:tabLst>
                <a:tab pos="457200" algn="l"/>
              </a:tabLst>
              <a:defRPr/>
            </a:pPr>
            <a:r>
              <a:rPr kumimoji="0" lang="es-ES" altLang="es-ES" sz="16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1800" b="1"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NO PARTICIPO EN EL PROCESO DE ADMISIÓN.</a:t>
            </a:r>
          </a:p>
          <a:p>
            <a:pPr marL="800100" marR="0" lvl="1" indent="-342900" algn="just" defTabSz="457200" rtl="0" eaLnBrk="1" fontAlgn="base" latinLnBrk="0" hangingPunct="1">
              <a:lnSpc>
                <a:spcPct val="100000"/>
              </a:lnSpc>
              <a:spcBef>
                <a:spcPct val="10000"/>
              </a:spcBef>
              <a:spcAft>
                <a:spcPts val="1200"/>
              </a:spcAft>
              <a:buClrTx/>
              <a:buSzTx/>
              <a:buFontTx/>
              <a:buNone/>
              <a:tabLst>
                <a:tab pos="457200" algn="l"/>
              </a:tabLst>
              <a:defRPr/>
            </a:pPr>
            <a:r>
              <a:rPr kumimoji="0" lang="es-ES" altLang="es-ES" sz="1800" b="1"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NO PUEDO OBTENER PLAZA</a:t>
            </a:r>
            <a:endParaRPr kumimoji="0" lang="es-ES" altLang="es-ES" sz="1800" b="1" i="1"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endParaRPr>
          </a:p>
          <a:p>
            <a:pPr marL="800100" marR="0" lvl="1" indent="-342900" algn="l" defTabSz="457200" rtl="0" eaLnBrk="1" fontAlgn="base" latinLnBrk="0" hangingPunct="1">
              <a:lnSpc>
                <a:spcPct val="100000"/>
              </a:lnSpc>
              <a:spcBef>
                <a:spcPts val="0"/>
              </a:spcBef>
              <a:spcAft>
                <a:spcPts val="600"/>
              </a:spcAft>
              <a:buClrTx/>
              <a:buSzTx/>
              <a:buFontTx/>
              <a:buNone/>
              <a:tabLst>
                <a:tab pos="457200" algn="l"/>
              </a:tabLst>
              <a:defRPr/>
            </a:pPr>
            <a:r>
              <a:rPr kumimoji="0" lang="es-ES" altLang="es-ES" sz="1600" b="0"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1600" b="1"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¿CÓMO CONFIRMAR LA PARTICIPACIÓN EN EL PROCESO DE ADMISIÓN?</a:t>
            </a:r>
            <a:endParaRPr kumimoji="0" lang="es-ES" altLang="es-ES" sz="1600" b="0"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endParaRPr>
          </a:p>
          <a:p>
            <a:pPr marL="742950" marR="0" lvl="1" indent="-285750" algn="l" defTabSz="457200" rtl="0" eaLnBrk="1" fontAlgn="base" latinLnBrk="0" hangingPunct="1">
              <a:lnSpc>
                <a:spcPct val="100000"/>
              </a:lnSpc>
              <a:spcBef>
                <a:spcPts val="300"/>
              </a:spcBef>
              <a:spcAft>
                <a:spcPts val="0"/>
              </a:spcAft>
              <a:buClrTx/>
              <a:buSzTx/>
              <a:buFont typeface="Arial" panose="020B0604020202020204" pitchFamily="34" charset="0"/>
              <a:buChar char="•"/>
              <a:tabLst>
                <a:tab pos="457200" algn="l"/>
              </a:tabLst>
              <a:defRPr/>
            </a:pP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Si el alumnado está estudiando en un </a:t>
            </a:r>
            <a:r>
              <a:rPr kumimoji="0" lang="es-ES" altLang="es-ES" sz="16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centro que incorpora en EDUCA</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la información relativa a las condiciones y requisitos de acceso (calificaciones, notas medias…):</a:t>
            </a:r>
          </a:p>
          <a:p>
            <a:pPr marL="1200150" marR="0" lvl="2" indent="-285750" algn="l" defTabSz="457200" rtl="0" eaLnBrk="1" fontAlgn="base" latinLnBrk="0" hangingPunct="1">
              <a:lnSpc>
                <a:spcPct val="100000"/>
              </a:lnSpc>
              <a:spcBef>
                <a:spcPts val="300"/>
              </a:spcBef>
              <a:spcAft>
                <a:spcPts val="0"/>
              </a:spcAft>
              <a:buClrTx/>
              <a:buSzTx/>
              <a:buFont typeface="Arial" panose="020B0604020202020204" pitchFamily="34" charset="0"/>
              <a:buChar char="•"/>
              <a:tabLst>
                <a:tab pos="457200" algn="l"/>
              </a:tabLst>
              <a:defRPr/>
            </a:pPr>
            <a:r>
              <a:rPr kumimoji="0" lang="es-ES" altLang="es-ES" sz="1600" b="0"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HAY QUE IR al centro</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en el que se presentó la solicitud de inscripción y </a:t>
            </a:r>
            <a:r>
              <a:rPr kumimoji="0" lang="es-ES" altLang="es-ES" sz="1600" b="0"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SOLICITAR</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que esa información se incorpore a su inscripción.</a:t>
            </a:r>
          </a:p>
          <a:p>
            <a:pPr marL="800100" marR="0" lvl="1" indent="-342900" algn="l" defTabSz="457200" rtl="0" eaLnBrk="1" fontAlgn="base" latinLnBrk="0" hangingPunct="1">
              <a:lnSpc>
                <a:spcPct val="100000"/>
              </a:lnSpc>
              <a:spcBef>
                <a:spcPts val="300"/>
              </a:spcBef>
              <a:spcAft>
                <a:spcPts val="0"/>
              </a:spcAft>
              <a:buClrTx/>
              <a:buSzTx/>
              <a:buFont typeface="Arial" panose="020B0604020202020204" pitchFamily="34" charset="0"/>
              <a:buChar char="•"/>
              <a:tabLst>
                <a:tab pos="457200" algn="l"/>
              </a:tabLst>
              <a:defRPr/>
            </a:pP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Si el alumnado está estudiando en un </a:t>
            </a:r>
            <a:r>
              <a:rPr kumimoji="0" lang="es-ES" altLang="es-ES" sz="16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centro que NO incorpora en EDUCA</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la información relativa a las condiciones y requisitos de acceso (calificaciones, notas medias…):</a:t>
            </a:r>
          </a:p>
          <a:p>
            <a:pPr marL="1200150" marR="0" lvl="2" indent="-285750" algn="l" defTabSz="457200" rtl="0" eaLnBrk="1" fontAlgn="base" latinLnBrk="0" hangingPunct="1">
              <a:lnSpc>
                <a:spcPct val="100000"/>
              </a:lnSpc>
              <a:spcBef>
                <a:spcPts val="300"/>
              </a:spcBef>
              <a:spcAft>
                <a:spcPts val="0"/>
              </a:spcAft>
              <a:buClrTx/>
              <a:buSzTx/>
              <a:buFont typeface="Arial" panose="020B0604020202020204" pitchFamily="34" charset="0"/>
              <a:buChar char="•"/>
              <a:tabLst>
                <a:tab pos="457200" algn="l"/>
              </a:tabLst>
              <a:defRPr/>
            </a:pPr>
            <a:r>
              <a:rPr kumimoji="0" lang="es-ES" altLang="es-ES" sz="1600" b="0"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El centro DEBE ENTREGAR</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al alumnado la documentación acreditativa de titulación o no titulación, así como de la Nota de Acceso.</a:t>
            </a:r>
          </a:p>
          <a:p>
            <a:pPr marL="1200150" marR="0" lvl="2" indent="-285750" algn="l" defTabSz="457200" rtl="0" eaLnBrk="1" fontAlgn="base" latinLnBrk="0" hangingPunct="1">
              <a:lnSpc>
                <a:spcPct val="100000"/>
              </a:lnSpc>
              <a:spcBef>
                <a:spcPts val="300"/>
              </a:spcBef>
              <a:spcAft>
                <a:spcPts val="600"/>
              </a:spcAft>
              <a:buClrTx/>
              <a:buSzTx/>
              <a:buFont typeface="Arial" panose="020B0604020202020204" pitchFamily="34" charset="0"/>
              <a:buChar char="•"/>
              <a:tabLst>
                <a:tab pos="457200" algn="l"/>
              </a:tabLst>
              <a:defRPr/>
            </a:pP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La alumna o el alumno </a:t>
            </a:r>
            <a:r>
              <a:rPr kumimoji="0" lang="es-ES" altLang="es-ES" sz="1600" b="0"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TIENE QUE IR al centro</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en el que se presentó la solicitud de inscripción y </a:t>
            </a:r>
            <a:r>
              <a:rPr kumimoji="0" lang="es-ES" altLang="es-ES" sz="1600" b="0"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SOLICITAR</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que la documentación que aporta se incorpore a su inscripción.</a:t>
            </a:r>
            <a:endParaRPr kumimoji="0" lang="es-ES" altLang="es-ES" sz="1600" b="0"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endParaRPr>
          </a:p>
          <a:p>
            <a:pPr marL="457200" marR="0" lvl="1" indent="0" algn="l" defTabSz="457200" rtl="0" eaLnBrk="1" fontAlgn="base" latinLnBrk="0" hangingPunct="1">
              <a:lnSpc>
                <a:spcPct val="100000"/>
              </a:lnSpc>
              <a:spcBef>
                <a:spcPts val="300"/>
              </a:spcBef>
              <a:spcAft>
                <a:spcPts val="0"/>
              </a:spcAft>
              <a:buClrTx/>
              <a:buSzTx/>
              <a:buFontTx/>
              <a:buNone/>
              <a:tabLst>
                <a:tab pos="457200" algn="l"/>
              </a:tabLst>
              <a:defRPr/>
            </a:pPr>
            <a:r>
              <a:rPr kumimoji="0" lang="es-ES" altLang="es-ES" sz="1600" b="1" i="1"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Plazo extraordinario de Confirmación de la participación en el proceso de admisión:</a:t>
            </a:r>
          </a:p>
          <a:p>
            <a:pPr marL="742950" marR="0" lvl="1" indent="-285750" algn="l" defTabSz="457200" rtl="0" eaLnBrk="1" fontAlgn="base" latinLnBrk="0" hangingPunct="1">
              <a:lnSpc>
                <a:spcPct val="100000"/>
              </a:lnSpc>
              <a:spcBef>
                <a:spcPts val="300"/>
              </a:spcBef>
              <a:spcAft>
                <a:spcPts val="0"/>
              </a:spcAft>
              <a:buClrTx/>
              <a:buSzTx/>
              <a:buFont typeface="Arial" panose="020B0604020202020204" pitchFamily="34" charset="0"/>
              <a:buChar char="•"/>
              <a:tabLst>
                <a:tab pos="457200" algn="l"/>
              </a:tabLst>
              <a:defRPr/>
            </a:pPr>
            <a:r>
              <a:rPr kumimoji="0" lang="es-ES" altLang="es-ES"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28 y 29 de agosto (hasta 14 h) / Se participa en la Fase Segunda de la admisión.</a:t>
            </a:r>
          </a:p>
        </p:txBody>
      </p:sp>
      <p:pic>
        <p:nvPicPr>
          <p:cNvPr id="36866" name="Imagen 3"/>
          <p:cNvPicPr>
            <a:picLocks noChangeAspect="1"/>
          </p:cNvPicPr>
          <p:nvPr/>
        </p:nvPicPr>
        <p:blipFill>
          <a:blip r:embed="rId2"/>
          <a:srcRect/>
          <a:stretch>
            <a:fillRect/>
          </a:stretch>
        </p:blipFill>
        <p:spPr bwMode="auto">
          <a:xfrm>
            <a:off x="427038" y="220663"/>
            <a:ext cx="2643187" cy="2781300"/>
          </a:xfrm>
          <a:prstGeom prst="rect">
            <a:avLst/>
          </a:prstGeom>
          <a:noFill/>
          <a:ln w="9525">
            <a:noFill/>
            <a:miter lim="800000"/>
            <a:headEnd/>
            <a:tailEnd/>
          </a:ln>
        </p:spPr>
      </p:pic>
    </p:spTree>
    <p:extLst>
      <p:ext uri="{BB962C8B-B14F-4D97-AF65-F5344CB8AC3E}">
        <p14:creationId xmlns:p14="http://schemas.microsoft.com/office/powerpoint/2010/main" val="3063922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CuadroTexto"/>
          <p:cNvSpPr txBox="1">
            <a:spLocks noChangeArrowheads="1"/>
          </p:cNvSpPr>
          <p:nvPr/>
        </p:nvSpPr>
        <p:spPr bwMode="auto">
          <a:xfrm>
            <a:off x="314325" y="588963"/>
            <a:ext cx="8135938" cy="6194425"/>
          </a:xfrm>
          <a:prstGeom prst="rect">
            <a:avLst/>
          </a:prstGeom>
          <a:noFill/>
          <a:ln w="9525">
            <a:noFill/>
            <a:miter lim="800000"/>
            <a:headEnd/>
            <a:tailEnd/>
          </a:ln>
        </p:spPr>
        <p:txBody>
          <a:bodyPr>
            <a:spAutoFit/>
          </a:bodyPr>
          <a:lstStyle/>
          <a:p>
            <a:pPr marL="800100" lvl="1" indent="-342900" algn="ctr">
              <a:spcBef>
                <a:spcPct val="25000"/>
              </a:spcBef>
              <a:spcAft>
                <a:spcPts val="1200"/>
              </a:spcAft>
              <a:tabLst>
                <a:tab pos="457200" algn="l"/>
              </a:tabLst>
            </a:pPr>
            <a:r>
              <a:rPr lang="es-ES" altLang="es-ES" sz="2000" b="1">
                <a:solidFill>
                  <a:schemeClr val="accent1"/>
                </a:solidFill>
                <a:latin typeface="Calibri" pitchFamily="34" charset="0"/>
                <a:cs typeface="Times New Roman" pitchFamily="18" charset="0"/>
              </a:rPr>
              <a:t>FASE PRIMERA: FORMACIÓN PROFESIONAL - GRADO MEDIO</a:t>
            </a:r>
          </a:p>
          <a:p>
            <a:pPr marL="342900" indent="-342900">
              <a:spcBef>
                <a:spcPct val="10000"/>
              </a:spcBef>
              <a:spcAft>
                <a:spcPct val="10000"/>
              </a:spcAft>
              <a:tabLst>
                <a:tab pos="457200" algn="l"/>
              </a:tabLst>
            </a:pPr>
            <a:r>
              <a:rPr lang="es-ES_tradnl" altLang="es-ES" sz="1600" b="1">
                <a:solidFill>
                  <a:schemeClr val="accent1"/>
                </a:solidFill>
                <a:latin typeface="Calibri" pitchFamily="34" charset="0"/>
                <a:cs typeface="Times New Roman" pitchFamily="18" charset="0"/>
              </a:rPr>
              <a:t>	</a:t>
            </a:r>
            <a:r>
              <a:rPr lang="es-ES_tradnl" altLang="es-ES" sz="1600" b="1" u="sng">
                <a:solidFill>
                  <a:schemeClr val="accent1"/>
                </a:solidFill>
                <a:latin typeface="Calibri" pitchFamily="34" charset="0"/>
                <a:cs typeface="Times New Roman" pitchFamily="18" charset="0"/>
              </a:rPr>
              <a:t>Grupo de acceso 1</a:t>
            </a:r>
            <a:r>
              <a:rPr lang="es-ES_tradnl" altLang="es-ES" sz="1600" b="1">
                <a:solidFill>
                  <a:schemeClr val="accent1"/>
                </a:solidFill>
                <a:latin typeface="Calibri" pitchFamily="34" charset="0"/>
                <a:cs typeface="Times New Roman" pitchFamily="18" charset="0"/>
              </a:rPr>
              <a:t>:  </a:t>
            </a:r>
            <a:r>
              <a:rPr lang="es-ES_tradnl" altLang="es-ES" sz="1600">
                <a:solidFill>
                  <a:schemeClr val="accent1"/>
                </a:solidFill>
                <a:latin typeface="Calibri" pitchFamily="34" charset="0"/>
                <a:cs typeface="Times New Roman" pitchFamily="18" charset="0"/>
              </a:rPr>
              <a:t>alumnado con el título de Graduado en Educación  Secundaria Obligatoria o equivalente. </a:t>
            </a:r>
            <a:r>
              <a:rPr lang="es-ES_tradnl" altLang="es-ES" sz="2000" b="1">
                <a:solidFill>
                  <a:schemeClr val="accent1"/>
                </a:solidFill>
                <a:latin typeface="Calibri" pitchFamily="34" charset="0"/>
                <a:cs typeface="Times New Roman" pitchFamily="18" charset="0"/>
              </a:rPr>
              <a:t>15 plazas.</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ESO en el mismo curso</a:t>
            </a:r>
          </a:p>
          <a:p>
            <a:pPr marL="800100" lvl="1" indent="-342900">
              <a:spcBef>
                <a:spcPct val="10000"/>
              </a:spcBef>
              <a:spcAft>
                <a:spcPts val="6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ESO en cursos anteriores</a:t>
            </a:r>
          </a:p>
          <a:p>
            <a:pPr marL="342900" indent="-342900">
              <a:spcBef>
                <a:spcPct val="10000"/>
              </a:spcBef>
              <a:spcAft>
                <a:spcPct val="10000"/>
              </a:spcAft>
              <a:tabLst>
                <a:tab pos="457200" algn="l"/>
              </a:tabLst>
            </a:pPr>
            <a:r>
              <a:rPr lang="es-ES_tradnl" altLang="es-ES" sz="1600">
                <a:solidFill>
                  <a:schemeClr val="accent1"/>
                </a:solidFill>
                <a:latin typeface="Calibri" pitchFamily="34" charset="0"/>
                <a:cs typeface="Times New Roman" pitchFamily="18" charset="0"/>
              </a:rPr>
              <a:t>	</a:t>
            </a:r>
            <a:r>
              <a:rPr lang="es-ES_tradnl" altLang="es-ES" sz="1600" b="1" u="sng">
                <a:solidFill>
                  <a:schemeClr val="accent1"/>
                </a:solidFill>
                <a:latin typeface="Calibri" pitchFamily="34" charset="0"/>
                <a:cs typeface="Times New Roman" pitchFamily="18" charset="0"/>
              </a:rPr>
              <a:t>Grupo de acceso 2</a:t>
            </a:r>
            <a:r>
              <a:rPr lang="es-ES_tradnl" altLang="es-ES" sz="1600">
                <a:solidFill>
                  <a:schemeClr val="accent1"/>
                </a:solidFill>
                <a:latin typeface="Calibri" pitchFamily="34" charset="0"/>
                <a:cs typeface="Times New Roman" pitchFamily="18" charset="0"/>
              </a:rPr>
              <a:t>: alumnado con el título Profesional Básico. </a:t>
            </a:r>
            <a:r>
              <a:rPr lang="es-ES_tradnl" altLang="es-ES" sz="2000" b="1">
                <a:solidFill>
                  <a:schemeClr val="accent1"/>
                </a:solidFill>
                <a:latin typeface="Calibri" pitchFamily="34" charset="0"/>
                <a:cs typeface="Times New Roman" pitchFamily="18" charset="0"/>
              </a:rPr>
              <a:t>3 plazas.</a:t>
            </a:r>
          </a:p>
          <a:p>
            <a:pPr marL="342900" indent="-342900">
              <a:spcBef>
                <a:spcPct val="10000"/>
              </a:spcBef>
              <a:spcAft>
                <a:spcPct val="10000"/>
              </a:spcAft>
              <a:tabLst>
                <a:tab pos="457200" algn="l"/>
              </a:tabLst>
            </a:pPr>
            <a:r>
              <a:rPr lang="es-ES_tradnl" altLang="es-ES" sz="1600">
                <a:solidFill>
                  <a:schemeClr val="accent1"/>
                </a:solidFill>
                <a:latin typeface="Calibri" pitchFamily="34" charset="0"/>
                <a:cs typeface="Times New Roman" pitchFamily="18" charset="0"/>
              </a:rPr>
              <a:t>	“preferencias  en el acceso por familia profesional”</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FPB preferente en el mismo curso</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FPB no preferente en el mismo curso</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FPB preferente en cursos anteriores</a:t>
            </a:r>
          </a:p>
          <a:p>
            <a:pPr marL="800100" lvl="1" indent="-342900">
              <a:spcBef>
                <a:spcPct val="10000"/>
              </a:spcBef>
              <a:spcAft>
                <a:spcPts val="6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FPB no preferente en cursos anteriores</a:t>
            </a:r>
          </a:p>
          <a:p>
            <a:pPr marL="342900" indent="-342900">
              <a:spcBef>
                <a:spcPct val="10000"/>
              </a:spcBef>
              <a:spcAft>
                <a:spcPct val="10000"/>
              </a:spcAft>
              <a:tabLst>
                <a:tab pos="457200" algn="l"/>
              </a:tabLst>
            </a:pPr>
            <a:r>
              <a:rPr lang="es-ES_tradnl" altLang="es-ES" sz="1600">
                <a:solidFill>
                  <a:schemeClr val="accent1"/>
                </a:solidFill>
                <a:latin typeface="Calibri" pitchFamily="34" charset="0"/>
                <a:cs typeface="Times New Roman" pitchFamily="18" charset="0"/>
              </a:rPr>
              <a:t>	</a:t>
            </a:r>
            <a:r>
              <a:rPr lang="es-ES_tradnl" altLang="es-ES" sz="1600" b="1" u="sng">
                <a:solidFill>
                  <a:schemeClr val="accent1"/>
                </a:solidFill>
                <a:latin typeface="Calibri" pitchFamily="34" charset="0"/>
                <a:cs typeface="Times New Roman" pitchFamily="18" charset="0"/>
              </a:rPr>
              <a:t>Grupo de acceso 3</a:t>
            </a:r>
            <a:r>
              <a:rPr lang="es-ES_tradnl" altLang="es-ES" sz="1600">
                <a:solidFill>
                  <a:schemeClr val="accent1"/>
                </a:solidFill>
                <a:latin typeface="Calibri" pitchFamily="34" charset="0"/>
                <a:cs typeface="Times New Roman" pitchFamily="18" charset="0"/>
              </a:rPr>
              <a:t>: alumnado con prueba de acceso y otras titulaciones o certificaciones.</a:t>
            </a:r>
          </a:p>
          <a:p>
            <a:pPr marL="342900" indent="-342900">
              <a:spcBef>
                <a:spcPct val="10000"/>
              </a:spcBef>
              <a:spcAft>
                <a:spcPct val="10000"/>
              </a:spcAft>
              <a:tabLst>
                <a:tab pos="457200" algn="l"/>
              </a:tabLst>
            </a:pPr>
            <a:r>
              <a:rPr lang="es-ES_tradnl" altLang="es-ES" sz="1600">
                <a:solidFill>
                  <a:schemeClr val="accent1"/>
                </a:solidFill>
                <a:latin typeface="Calibri" pitchFamily="34" charset="0"/>
                <a:cs typeface="Times New Roman" pitchFamily="18" charset="0"/>
              </a:rPr>
              <a:t>        </a:t>
            </a:r>
            <a:r>
              <a:rPr lang="es-ES_tradnl" altLang="es-ES" sz="2000" b="1">
                <a:solidFill>
                  <a:schemeClr val="accent1"/>
                </a:solidFill>
                <a:latin typeface="Calibri" pitchFamily="34" charset="0"/>
                <a:cs typeface="Times New Roman" pitchFamily="18" charset="0"/>
              </a:rPr>
              <a:t>2 plazas.</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Prueba acceso GM / Curso acceso GM / Superación módulos obligatorios PCPI</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Prueba acceso GS / Prueba acceso Universidad mayores 25 años</a:t>
            </a:r>
          </a:p>
          <a:p>
            <a:pPr marL="800100" lvl="1" indent="-342900">
              <a:spcBef>
                <a:spcPct val="10000"/>
              </a:spcBef>
              <a:spcAft>
                <a:spcPts val="12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Otros títulos (Bachiller, Técnico, Técnico Superior, Universitario o equivalentes)</a:t>
            </a:r>
          </a:p>
          <a:p>
            <a:pPr marL="800100" lvl="1" indent="-342900">
              <a:spcAft>
                <a:spcPct val="10000"/>
              </a:spcAft>
              <a:tabLst>
                <a:tab pos="457200" algn="l"/>
              </a:tabLst>
            </a:pPr>
            <a:r>
              <a:rPr lang="es-ES_tradnl" altLang="es-ES" sz="1600" b="1">
                <a:solidFill>
                  <a:schemeClr val="accent1"/>
                </a:solidFill>
                <a:latin typeface="Calibri" pitchFamily="34" charset="0"/>
                <a:cs typeface="Times New Roman" pitchFamily="18" charset="0"/>
              </a:rPr>
              <a:t>En cada subgrupo:</a:t>
            </a:r>
          </a:p>
          <a:p>
            <a:pPr marL="800100" lvl="1" indent="-342900">
              <a:spcBef>
                <a:spcPct val="10000"/>
              </a:spcBef>
              <a:spcAft>
                <a:spcPct val="10000"/>
              </a:spcAft>
              <a:buFontTx/>
              <a:buChar char="-"/>
              <a:tabLst>
                <a:tab pos="457200" algn="l"/>
              </a:tabLst>
            </a:pPr>
            <a:r>
              <a:rPr lang="es-ES_tradnl" altLang="es-ES" sz="1600">
                <a:solidFill>
                  <a:schemeClr val="accent1"/>
                </a:solidFill>
                <a:latin typeface="Calibri" pitchFamily="34" charset="0"/>
                <a:cs typeface="Times New Roman" pitchFamily="18" charset="0"/>
              </a:rPr>
              <a:t>Nota acceso</a:t>
            </a:r>
          </a:p>
          <a:p>
            <a:pPr marL="800100" lvl="1" indent="-342900">
              <a:spcBef>
                <a:spcPct val="10000"/>
              </a:spcBef>
              <a:spcAft>
                <a:spcPct val="10000"/>
              </a:spcAft>
              <a:buFontTx/>
              <a:buChar char="-"/>
              <a:tabLst>
                <a:tab pos="457200" algn="l"/>
              </a:tabLst>
            </a:pPr>
            <a:r>
              <a:rPr lang="es-ES_tradnl" altLang="es-ES" sz="1600">
                <a:solidFill>
                  <a:schemeClr val="accent1"/>
                </a:solidFill>
                <a:latin typeface="Calibri" pitchFamily="34" charset="0"/>
                <a:cs typeface="Times New Roman" pitchFamily="18" charset="0"/>
              </a:rPr>
              <a:t>Si existe empate: resultado del sorteo realizado en Comisión General Escolarización</a:t>
            </a:r>
          </a:p>
          <a:p>
            <a:pPr marL="800100" lvl="1" indent="-342900">
              <a:spcBef>
                <a:spcPct val="10000"/>
              </a:spcBef>
              <a:spcAft>
                <a:spcPct val="10000"/>
              </a:spcAft>
              <a:tabLst>
                <a:tab pos="457200" algn="l"/>
              </a:tabLst>
            </a:pPr>
            <a:endParaRPr lang="es-ES_tradnl" altLang="es-ES" sz="1600">
              <a:solidFill>
                <a:schemeClr val="accent1"/>
              </a:solidFill>
              <a:latin typeface="Calibri" pitchFamily="34"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CuadroTexto"/>
          <p:cNvSpPr txBox="1">
            <a:spLocks noChangeArrowheads="1"/>
          </p:cNvSpPr>
          <p:nvPr/>
        </p:nvSpPr>
        <p:spPr bwMode="auto">
          <a:xfrm>
            <a:off x="685800" y="903288"/>
            <a:ext cx="7345363" cy="5112169"/>
          </a:xfrm>
          <a:prstGeom prst="rect">
            <a:avLst/>
          </a:prstGeom>
          <a:noFill/>
          <a:ln w="9525">
            <a:noFill/>
            <a:miter lim="800000"/>
            <a:headEnd/>
            <a:tailEnd/>
          </a:ln>
        </p:spPr>
        <p:txBody>
          <a:bodyPr>
            <a:spAutoFit/>
          </a:bodyPr>
          <a:lstStyle/>
          <a:p>
            <a:pPr marL="800100" lvl="1" indent="-342900" algn="ctr">
              <a:spcBef>
                <a:spcPct val="25000"/>
              </a:spcBef>
              <a:spcAft>
                <a:spcPts val="1200"/>
              </a:spcAft>
              <a:tabLst>
                <a:tab pos="457200" algn="l"/>
              </a:tabLst>
            </a:pPr>
            <a:r>
              <a:rPr lang="es-ES" altLang="es-ES" sz="2000" b="1" dirty="0">
                <a:solidFill>
                  <a:schemeClr val="accent1"/>
                </a:solidFill>
                <a:latin typeface="Calibri" pitchFamily="34" charset="0"/>
                <a:cs typeface="Times New Roman" pitchFamily="18" charset="0"/>
              </a:rPr>
              <a:t>FASE PRIMERA: ARTES PLÁSTICAS Y DISEÑO - GRADO MEDIO</a:t>
            </a:r>
          </a:p>
          <a:p>
            <a:pPr marL="342900" indent="-342900">
              <a:spcBef>
                <a:spcPts val="1800"/>
              </a:spcBef>
              <a:spcAft>
                <a:spcPct val="10000"/>
              </a:spcAft>
              <a:tabLst>
                <a:tab pos="457200" algn="l"/>
              </a:tabLst>
            </a:pPr>
            <a:r>
              <a:rPr lang="es-ES_tradnl" altLang="es-ES" sz="1600" b="1" dirty="0">
                <a:solidFill>
                  <a:schemeClr val="accent1"/>
                </a:solidFill>
                <a:latin typeface="Calibri" pitchFamily="34" charset="0"/>
                <a:cs typeface="Times New Roman" pitchFamily="18" charset="0"/>
              </a:rPr>
              <a:t>	</a:t>
            </a:r>
            <a:r>
              <a:rPr lang="es-ES_tradnl" altLang="es-ES" sz="1600" b="1" u="sng" dirty="0">
                <a:solidFill>
                  <a:schemeClr val="accent1"/>
                </a:solidFill>
                <a:latin typeface="Calibri" pitchFamily="34" charset="0"/>
                <a:cs typeface="Times New Roman" pitchFamily="18" charset="0"/>
              </a:rPr>
              <a:t>Grupo de acceso 1</a:t>
            </a:r>
            <a:r>
              <a:rPr lang="es-ES_tradnl" altLang="es-ES" sz="1600" b="1" dirty="0">
                <a:solidFill>
                  <a:schemeClr val="accent1"/>
                </a:solidFill>
                <a:latin typeface="Calibri" pitchFamily="34" charset="0"/>
                <a:cs typeface="Times New Roman" pitchFamily="18" charset="0"/>
              </a:rPr>
              <a:t>:  </a:t>
            </a:r>
            <a:r>
              <a:rPr lang="es-ES_tradnl" altLang="es-ES" sz="1600" dirty="0">
                <a:solidFill>
                  <a:schemeClr val="accent1"/>
                </a:solidFill>
                <a:latin typeface="Calibri" pitchFamily="34" charset="0"/>
                <a:cs typeface="Times New Roman" pitchFamily="18" charset="0"/>
              </a:rPr>
              <a:t>alumnado con título de ESO o títulos superiores y, en ambos casos, Prueba de aptitud artística. </a:t>
            </a:r>
            <a:r>
              <a:rPr lang="es-ES_tradnl" altLang="es-ES" sz="2000" b="1" dirty="0">
                <a:solidFill>
                  <a:schemeClr val="accent1"/>
                </a:solidFill>
                <a:latin typeface="Calibri" pitchFamily="34" charset="0"/>
                <a:cs typeface="Times New Roman" pitchFamily="18" charset="0"/>
              </a:rPr>
              <a:t>12 plazas.</a:t>
            </a: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ESO en el mismo curso</a:t>
            </a: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ESO en cursos anteriores</a:t>
            </a:r>
          </a:p>
          <a:p>
            <a:pPr marL="800100" lvl="1" indent="-342900">
              <a:spcBef>
                <a:spcPct val="10000"/>
              </a:spcBef>
              <a:spcAft>
                <a:spcPts val="6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Resto de títulos (Bachiller, Técnico, Técnico Superior, Universitario, o equivalentes)</a:t>
            </a:r>
          </a:p>
          <a:p>
            <a:pPr marL="342900" indent="-342900">
              <a:spcBef>
                <a:spcPts val="1200"/>
              </a:spcBef>
              <a:spcAft>
                <a:spcPct val="25000"/>
              </a:spcAft>
              <a:tabLst>
                <a:tab pos="457200" algn="l"/>
              </a:tabLst>
            </a:pPr>
            <a:r>
              <a:rPr lang="es-ES_tradnl" altLang="es-ES" sz="1600" dirty="0">
                <a:solidFill>
                  <a:schemeClr val="accent1"/>
                </a:solidFill>
                <a:latin typeface="Calibri" pitchFamily="34" charset="0"/>
                <a:cs typeface="Times New Roman" pitchFamily="18" charset="0"/>
              </a:rPr>
              <a:t>	</a:t>
            </a:r>
            <a:r>
              <a:rPr lang="es-ES_tradnl" altLang="es-ES" sz="1600" b="1" u="sng" dirty="0">
                <a:solidFill>
                  <a:schemeClr val="accent1"/>
                </a:solidFill>
                <a:latin typeface="Calibri" pitchFamily="34" charset="0"/>
                <a:cs typeface="Times New Roman" pitchFamily="18" charset="0"/>
              </a:rPr>
              <a:t>Grupo de acceso 2</a:t>
            </a:r>
            <a:r>
              <a:rPr lang="es-ES_tradnl" altLang="es-ES" sz="1600" dirty="0">
                <a:solidFill>
                  <a:schemeClr val="accent1"/>
                </a:solidFill>
                <a:latin typeface="Calibri" pitchFamily="34" charset="0"/>
                <a:cs typeface="Times New Roman" pitchFamily="18" charset="0"/>
              </a:rPr>
              <a:t>: alumnado con prueba de acceso y Prueba de aptitud artística. </a:t>
            </a:r>
            <a:r>
              <a:rPr lang="es-ES_tradnl" altLang="es-ES" sz="2000" b="1" dirty="0">
                <a:solidFill>
                  <a:schemeClr val="accent1"/>
                </a:solidFill>
                <a:latin typeface="Calibri" pitchFamily="34" charset="0"/>
                <a:cs typeface="Times New Roman" pitchFamily="18" charset="0"/>
              </a:rPr>
              <a:t>3 plazas.</a:t>
            </a:r>
            <a:endParaRPr lang="es-ES_tradnl" altLang="es-ES" sz="2000" dirty="0">
              <a:solidFill>
                <a:schemeClr val="accent1"/>
              </a:solidFill>
              <a:latin typeface="Calibri" pitchFamily="34" charset="0"/>
              <a:cs typeface="Times New Roman" pitchFamily="18" charset="0"/>
            </a:endParaRP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Prueba acceso GM</a:t>
            </a:r>
          </a:p>
          <a:p>
            <a:pPr marL="800100" lvl="1" indent="-342900">
              <a:spcBef>
                <a:spcPct val="10000"/>
              </a:spcBef>
              <a:spcAft>
                <a:spcPts val="12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Prueba acceso GS / Prueba acceso Universidad mayores 25 años</a:t>
            </a:r>
          </a:p>
          <a:p>
            <a:pPr marL="342900" indent="-342900">
              <a:spcBef>
                <a:spcPct val="25000"/>
              </a:spcBef>
              <a:spcAft>
                <a:spcPct val="25000"/>
              </a:spcAft>
              <a:tabLst>
                <a:tab pos="457200" algn="l"/>
              </a:tabLst>
            </a:pPr>
            <a:r>
              <a:rPr lang="es-ES_tradnl" altLang="es-ES" sz="1600" dirty="0">
                <a:solidFill>
                  <a:schemeClr val="accent1"/>
                </a:solidFill>
                <a:latin typeface="Calibri" pitchFamily="34" charset="0"/>
                <a:cs typeface="Times New Roman" pitchFamily="18" charset="0"/>
              </a:rPr>
              <a:t>	</a:t>
            </a:r>
            <a:r>
              <a:rPr lang="es-ES_tradnl" altLang="es-ES" sz="1600" b="1" dirty="0">
                <a:solidFill>
                  <a:schemeClr val="accent1"/>
                </a:solidFill>
                <a:latin typeface="Calibri" pitchFamily="34" charset="0"/>
                <a:cs typeface="Times New Roman" pitchFamily="18" charset="0"/>
              </a:rPr>
              <a:t>En cada subgrupo:</a:t>
            </a:r>
          </a:p>
          <a:p>
            <a:pPr marL="800100" lvl="1" indent="-342900">
              <a:spcBef>
                <a:spcPct val="10000"/>
              </a:spcBef>
              <a:spcAft>
                <a:spcPct val="10000"/>
              </a:spcAft>
              <a:buFontTx/>
              <a:buChar char="-"/>
              <a:tabLst>
                <a:tab pos="457200" algn="l"/>
              </a:tabLst>
            </a:pPr>
            <a:r>
              <a:rPr lang="es-ES_tradnl" altLang="es-ES" sz="1600" dirty="0">
                <a:solidFill>
                  <a:schemeClr val="accent1"/>
                </a:solidFill>
                <a:latin typeface="Calibri" pitchFamily="34" charset="0"/>
                <a:cs typeface="Times New Roman" pitchFamily="18" charset="0"/>
              </a:rPr>
              <a:t>Nota acceso</a:t>
            </a:r>
          </a:p>
          <a:p>
            <a:pPr marL="800100" lvl="1" indent="-342900">
              <a:spcBef>
                <a:spcPct val="10000"/>
              </a:spcBef>
              <a:spcAft>
                <a:spcPct val="10000"/>
              </a:spcAft>
              <a:buFontTx/>
              <a:buChar char="-"/>
              <a:tabLst>
                <a:tab pos="457200" algn="l"/>
              </a:tabLst>
            </a:pPr>
            <a:r>
              <a:rPr lang="es-ES_tradnl" altLang="es-ES" sz="1600" dirty="0">
                <a:solidFill>
                  <a:schemeClr val="accent1"/>
                </a:solidFill>
                <a:latin typeface="Calibri" pitchFamily="34" charset="0"/>
                <a:cs typeface="Times New Roman" pitchFamily="18" charset="0"/>
              </a:rPr>
              <a:t>Si existe empate: resultado del sorteo realizado en Comisión General Escolarización</a:t>
            </a:r>
          </a:p>
          <a:p>
            <a:pPr marL="800100" lvl="1" indent="-342900">
              <a:spcBef>
                <a:spcPct val="10000"/>
              </a:spcBef>
              <a:spcAft>
                <a:spcPct val="10000"/>
              </a:spcAft>
              <a:tabLst>
                <a:tab pos="457200" algn="l"/>
              </a:tabLst>
            </a:pPr>
            <a:endParaRPr lang="es-ES_tradnl" altLang="es-ES" sz="1600" dirty="0">
              <a:solidFill>
                <a:schemeClr val="accent1"/>
              </a:solidFill>
              <a:latin typeface="Calibri" pitchFamily="34"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CuadroTexto"/>
          <p:cNvSpPr txBox="1">
            <a:spLocks noChangeArrowheads="1"/>
          </p:cNvSpPr>
          <p:nvPr/>
        </p:nvSpPr>
        <p:spPr bwMode="auto">
          <a:xfrm>
            <a:off x="341313" y="641350"/>
            <a:ext cx="8135937" cy="5842000"/>
          </a:xfrm>
          <a:prstGeom prst="rect">
            <a:avLst/>
          </a:prstGeom>
          <a:noFill/>
          <a:ln w="9525">
            <a:noFill/>
            <a:miter lim="800000"/>
            <a:headEnd/>
            <a:tailEnd/>
          </a:ln>
        </p:spPr>
        <p:txBody>
          <a:bodyPr>
            <a:spAutoFit/>
          </a:bodyPr>
          <a:lstStyle/>
          <a:p>
            <a:pPr marL="342900" indent="-342900" algn="ctr">
              <a:lnSpc>
                <a:spcPct val="145000"/>
              </a:lnSpc>
              <a:spcBef>
                <a:spcPct val="25000"/>
              </a:spcBef>
              <a:spcAft>
                <a:spcPts val="1200"/>
              </a:spcAft>
              <a:tabLst>
                <a:tab pos="457200" algn="l"/>
              </a:tabLst>
            </a:pPr>
            <a:r>
              <a:rPr lang="es-ES" altLang="es-ES" sz="2000" b="1">
                <a:solidFill>
                  <a:schemeClr val="accent1"/>
                </a:solidFill>
                <a:latin typeface="Calibri" pitchFamily="34" charset="0"/>
                <a:cs typeface="Times New Roman" pitchFamily="18" charset="0"/>
              </a:rPr>
              <a:t>FASE PRIMERA: FORMACIÓN PROFESIONAL - GRADO SUPERIOR</a:t>
            </a:r>
          </a:p>
          <a:p>
            <a:pPr marL="342900" indent="-342900">
              <a:spcBef>
                <a:spcPct val="10000"/>
              </a:spcBef>
              <a:spcAft>
                <a:spcPct val="10000"/>
              </a:spcAft>
              <a:tabLst>
                <a:tab pos="457200" algn="l"/>
              </a:tabLst>
            </a:pPr>
            <a:r>
              <a:rPr lang="es-ES_tradnl" altLang="es-ES" sz="1600" b="1">
                <a:latin typeface="Calibri" pitchFamily="34" charset="0"/>
                <a:cs typeface="Times New Roman" pitchFamily="18" charset="0"/>
              </a:rPr>
              <a:t>	</a:t>
            </a:r>
            <a:r>
              <a:rPr lang="es-ES_tradnl" altLang="es-ES" sz="1600" b="1" u="sng">
                <a:solidFill>
                  <a:schemeClr val="accent1"/>
                </a:solidFill>
                <a:latin typeface="Calibri" pitchFamily="34" charset="0"/>
                <a:cs typeface="Times New Roman" pitchFamily="18" charset="0"/>
              </a:rPr>
              <a:t>Grupo de acceso 1</a:t>
            </a:r>
            <a:r>
              <a:rPr lang="es-ES_tradnl" altLang="es-ES" sz="1600" b="1">
                <a:solidFill>
                  <a:schemeClr val="accent1"/>
                </a:solidFill>
                <a:latin typeface="Calibri" pitchFamily="34" charset="0"/>
                <a:cs typeface="Times New Roman" pitchFamily="18" charset="0"/>
              </a:rPr>
              <a:t>: </a:t>
            </a:r>
            <a:r>
              <a:rPr lang="es-ES_tradnl" altLang="es-ES" sz="1600">
                <a:solidFill>
                  <a:schemeClr val="accent1"/>
                </a:solidFill>
                <a:latin typeface="Calibri" pitchFamily="34" charset="0"/>
                <a:cs typeface="Times New Roman" pitchFamily="18" charset="0"/>
              </a:rPr>
              <a:t>alumnado con el título de Bachiller</a:t>
            </a:r>
            <a:r>
              <a:rPr lang="es-ES_tradnl" altLang="es-ES" sz="1600" b="1">
                <a:solidFill>
                  <a:schemeClr val="accent1"/>
                </a:solidFill>
                <a:latin typeface="Calibri" pitchFamily="34" charset="0"/>
                <a:cs typeface="Times New Roman" pitchFamily="18" charset="0"/>
              </a:rPr>
              <a:t>. </a:t>
            </a:r>
            <a:r>
              <a:rPr lang="es-ES_tradnl" altLang="es-ES" sz="2000" b="1">
                <a:solidFill>
                  <a:schemeClr val="accent1"/>
                </a:solidFill>
                <a:latin typeface="Calibri" pitchFamily="34" charset="0"/>
                <a:cs typeface="Times New Roman" pitchFamily="18" charset="0"/>
              </a:rPr>
              <a:t>12 plazas</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Bachiller en el mismo curso, modalidad y materia preferente</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Bachiller en el mismo curso, modalidad preferente</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Bachiller en el mismo curso, modalidad no preferente</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Bachiller en cursos anteriores, modalidad y materia preferente</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Bachiller en cursos anteriores, modalidad preferente</a:t>
            </a:r>
          </a:p>
          <a:p>
            <a:pPr marL="800100" lvl="1" indent="-342900">
              <a:spcBef>
                <a:spcPct val="10000"/>
              </a:spcBef>
              <a:spcAft>
                <a:spcPts val="6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Bachiller en cursos anteriores, modalidad no preferente</a:t>
            </a:r>
          </a:p>
          <a:p>
            <a:pPr marL="342900" indent="-342900">
              <a:spcBef>
                <a:spcPct val="10000"/>
              </a:spcBef>
              <a:spcAft>
                <a:spcPct val="10000"/>
              </a:spcAft>
              <a:tabLst>
                <a:tab pos="457200" algn="l"/>
              </a:tabLst>
            </a:pPr>
            <a:r>
              <a:rPr lang="es-ES_tradnl" altLang="es-ES" sz="1600" b="1">
                <a:solidFill>
                  <a:schemeClr val="accent1"/>
                </a:solidFill>
                <a:latin typeface="Calibri" pitchFamily="34" charset="0"/>
                <a:cs typeface="Times New Roman" pitchFamily="18" charset="0"/>
              </a:rPr>
              <a:t>	</a:t>
            </a:r>
            <a:r>
              <a:rPr lang="es-ES_tradnl" altLang="es-ES" sz="1600" b="1" u="sng">
                <a:solidFill>
                  <a:schemeClr val="accent1"/>
                </a:solidFill>
                <a:latin typeface="Calibri" pitchFamily="34" charset="0"/>
                <a:cs typeface="Times New Roman" pitchFamily="18" charset="0"/>
              </a:rPr>
              <a:t>Grupo de acceso 2</a:t>
            </a:r>
            <a:r>
              <a:rPr lang="es-ES_tradnl" altLang="es-ES" sz="1600" b="1">
                <a:solidFill>
                  <a:schemeClr val="accent1"/>
                </a:solidFill>
                <a:latin typeface="Calibri" pitchFamily="34" charset="0"/>
                <a:cs typeface="Times New Roman" pitchFamily="18" charset="0"/>
              </a:rPr>
              <a:t>: </a:t>
            </a:r>
            <a:r>
              <a:rPr lang="es-ES_tradnl" altLang="es-ES" sz="1600">
                <a:solidFill>
                  <a:schemeClr val="accent1"/>
                </a:solidFill>
                <a:latin typeface="Calibri" pitchFamily="34" charset="0"/>
                <a:cs typeface="Times New Roman" pitchFamily="18" charset="0"/>
              </a:rPr>
              <a:t>alumnado con título de Técnico de FP (incluye al alumnado del Curso de Acceso y del Curso Preparatorio). </a:t>
            </a:r>
            <a:r>
              <a:rPr lang="es-ES_tradnl" altLang="es-ES" sz="1600" b="1">
                <a:solidFill>
                  <a:schemeClr val="accent1"/>
                </a:solidFill>
                <a:latin typeface="Calibri" pitchFamily="34" charset="0"/>
                <a:cs typeface="Times New Roman" pitchFamily="18" charset="0"/>
              </a:rPr>
              <a:t> </a:t>
            </a:r>
            <a:r>
              <a:rPr lang="es-ES_tradnl" altLang="es-ES" sz="2000" b="1">
                <a:solidFill>
                  <a:schemeClr val="accent1"/>
                </a:solidFill>
                <a:latin typeface="Calibri" pitchFamily="34" charset="0"/>
                <a:cs typeface="Times New Roman" pitchFamily="18" charset="0"/>
              </a:rPr>
              <a:t>6 plazas</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Título de Técnico de FP en el mismo curso - Curso de Acceso en el mismo curso</a:t>
            </a:r>
          </a:p>
          <a:p>
            <a:pPr marL="800100" lvl="1" indent="-342900">
              <a:spcAft>
                <a:spcPts val="6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Título de Técnico que no se encuentre en la situación anterior</a:t>
            </a:r>
          </a:p>
          <a:p>
            <a:pPr marL="342900" indent="-342900">
              <a:spcBef>
                <a:spcPct val="10000"/>
              </a:spcBef>
              <a:spcAft>
                <a:spcPct val="10000"/>
              </a:spcAft>
              <a:tabLst>
                <a:tab pos="457200" algn="l"/>
              </a:tabLst>
            </a:pPr>
            <a:r>
              <a:rPr lang="es-ES_tradnl" altLang="es-ES" sz="1600" b="1">
                <a:solidFill>
                  <a:schemeClr val="accent1"/>
                </a:solidFill>
                <a:latin typeface="Calibri" pitchFamily="34" charset="0"/>
                <a:cs typeface="Times New Roman" pitchFamily="18" charset="0"/>
              </a:rPr>
              <a:t>	</a:t>
            </a:r>
            <a:r>
              <a:rPr lang="es-ES_tradnl" altLang="es-ES" sz="1600" b="1" u="sng">
                <a:solidFill>
                  <a:schemeClr val="accent1"/>
                </a:solidFill>
                <a:latin typeface="Calibri" pitchFamily="34" charset="0"/>
                <a:cs typeface="Times New Roman" pitchFamily="18" charset="0"/>
              </a:rPr>
              <a:t>Grupo de acceso 3</a:t>
            </a:r>
            <a:r>
              <a:rPr lang="es-ES_tradnl" altLang="es-ES" sz="1600" b="1">
                <a:solidFill>
                  <a:schemeClr val="accent1"/>
                </a:solidFill>
                <a:latin typeface="Calibri" pitchFamily="34" charset="0"/>
                <a:cs typeface="Times New Roman" pitchFamily="18" charset="0"/>
              </a:rPr>
              <a:t>: </a:t>
            </a:r>
            <a:r>
              <a:rPr lang="es-ES_tradnl" altLang="es-ES" sz="1600">
                <a:solidFill>
                  <a:schemeClr val="accent1"/>
                </a:solidFill>
                <a:latin typeface="Calibri" pitchFamily="34" charset="0"/>
                <a:cs typeface="Times New Roman" pitchFamily="18" charset="0"/>
              </a:rPr>
              <a:t>alumnado con prueba de acceso y otras titulaciones. </a:t>
            </a:r>
            <a:r>
              <a:rPr lang="es-ES_tradnl" altLang="es-ES" sz="2000" b="1">
                <a:solidFill>
                  <a:schemeClr val="accent1"/>
                </a:solidFill>
                <a:latin typeface="Calibri" pitchFamily="34" charset="0"/>
                <a:cs typeface="Times New Roman" pitchFamily="18" charset="0"/>
              </a:rPr>
              <a:t>2 plazas</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Prueba de acceso GS preferente </a:t>
            </a:r>
            <a:r>
              <a:rPr lang="es-ES_tradnl" altLang="es-ES" sz="1400" i="1">
                <a:solidFill>
                  <a:schemeClr val="accent1"/>
                </a:solidFill>
                <a:latin typeface="Calibri" pitchFamily="34" charset="0"/>
                <a:cs typeface="Times New Roman" pitchFamily="18" charset="0"/>
              </a:rPr>
              <a:t>(prueba de Navarra) </a:t>
            </a:r>
            <a:r>
              <a:rPr lang="es-ES_tradnl" altLang="es-ES" sz="1400">
                <a:solidFill>
                  <a:schemeClr val="accent1"/>
                </a:solidFill>
                <a:latin typeface="Calibri" pitchFamily="34" charset="0"/>
                <a:cs typeface="Times New Roman" pitchFamily="18" charset="0"/>
              </a:rPr>
              <a:t>o excluyente </a:t>
            </a:r>
            <a:r>
              <a:rPr lang="es-ES_tradnl" altLang="es-ES" sz="1400" i="1">
                <a:solidFill>
                  <a:schemeClr val="accent1"/>
                </a:solidFill>
                <a:latin typeface="Calibri" pitchFamily="34" charset="0"/>
                <a:cs typeface="Times New Roman" pitchFamily="18" charset="0"/>
              </a:rPr>
              <a:t>(prueba de otra CCAA)</a:t>
            </a:r>
            <a:r>
              <a:rPr lang="es-ES_tradnl" altLang="es-ES" sz="1400">
                <a:solidFill>
                  <a:schemeClr val="accent1"/>
                </a:solidFill>
                <a:latin typeface="Calibri" pitchFamily="34" charset="0"/>
                <a:cs typeface="Times New Roman" pitchFamily="18" charset="0"/>
              </a:rPr>
              <a:t> o Prueba acceso universidad &gt; 25 años preferente</a:t>
            </a:r>
            <a:r>
              <a:rPr lang="es-ES_tradnl" altLang="es-ES" sz="1400" i="1">
                <a:solidFill>
                  <a:schemeClr val="accent1"/>
                </a:solidFill>
                <a:latin typeface="Calibri" pitchFamily="34" charset="0"/>
                <a:cs typeface="Times New Roman" pitchFamily="18" charset="0"/>
              </a:rPr>
              <a:t>.</a:t>
            </a:r>
            <a:endParaRPr lang="es-ES_tradnl" altLang="es-ES" sz="1400">
              <a:solidFill>
                <a:schemeClr val="accent1"/>
              </a:solidFill>
              <a:latin typeface="Calibri" pitchFamily="34" charset="0"/>
              <a:cs typeface="Times New Roman" pitchFamily="18" charset="0"/>
            </a:endParaRP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Prueba acceso GS no preferente </a:t>
            </a:r>
            <a:r>
              <a:rPr lang="es-ES_tradnl" altLang="es-ES" sz="1400" i="1">
                <a:solidFill>
                  <a:schemeClr val="accent1"/>
                </a:solidFill>
                <a:latin typeface="Calibri" pitchFamily="34" charset="0"/>
                <a:cs typeface="Times New Roman" pitchFamily="18" charset="0"/>
              </a:rPr>
              <a:t>(prueba de Navarra) </a:t>
            </a:r>
            <a:r>
              <a:rPr lang="es-ES_tradnl" altLang="es-ES" sz="1400">
                <a:solidFill>
                  <a:schemeClr val="accent1"/>
                </a:solidFill>
                <a:latin typeface="Calibri" pitchFamily="34" charset="0"/>
                <a:cs typeface="Times New Roman" pitchFamily="18" charset="0"/>
              </a:rPr>
              <a:t>o Prueba acceso universidad &gt; 25 año no preferente.</a:t>
            </a:r>
          </a:p>
          <a:p>
            <a:pPr marL="800100" lvl="1" indent="-342900">
              <a:spcBef>
                <a:spcPct val="10000"/>
              </a:spcBef>
              <a:spcAft>
                <a:spcPct val="10000"/>
              </a:spcAft>
              <a:buFontTx/>
              <a:buAutoNum type="arabicPeriod"/>
              <a:tabLst>
                <a:tab pos="457200" algn="l"/>
              </a:tabLst>
            </a:pPr>
            <a:r>
              <a:rPr lang="es-ES_tradnl" altLang="es-ES" sz="1400">
                <a:solidFill>
                  <a:schemeClr val="accent1"/>
                </a:solidFill>
                <a:latin typeface="Calibri" pitchFamily="34" charset="0"/>
                <a:cs typeface="Times New Roman" pitchFamily="18" charset="0"/>
              </a:rPr>
              <a:t>Otros títulos (Técnico Superior, Universitario o equivalentes).</a:t>
            </a:r>
          </a:p>
          <a:p>
            <a:pPr marL="800100" lvl="1" indent="-342900">
              <a:spcBef>
                <a:spcPct val="10000"/>
              </a:spcBef>
              <a:spcAft>
                <a:spcPct val="25000"/>
              </a:spcAft>
              <a:tabLst>
                <a:tab pos="457200" algn="l"/>
              </a:tabLst>
            </a:pPr>
            <a:endParaRPr lang="es-ES" altLang="es-ES" sz="800" b="1">
              <a:solidFill>
                <a:schemeClr val="accent1"/>
              </a:solidFill>
              <a:latin typeface="Calibri" pitchFamily="34" charset="0"/>
              <a:cs typeface="Times New Roman" pitchFamily="18" charset="0"/>
            </a:endParaRPr>
          </a:p>
          <a:p>
            <a:pPr marL="800100" lvl="1" indent="-342900">
              <a:spcBef>
                <a:spcPct val="10000"/>
              </a:spcBef>
              <a:spcAft>
                <a:spcPct val="25000"/>
              </a:spcAft>
              <a:tabLst>
                <a:tab pos="457200" algn="l"/>
              </a:tabLst>
            </a:pPr>
            <a:r>
              <a:rPr lang="es-ES" altLang="es-ES" sz="1600" b="1">
                <a:solidFill>
                  <a:schemeClr val="accent1"/>
                </a:solidFill>
                <a:latin typeface="Calibri" pitchFamily="34" charset="0"/>
                <a:cs typeface="Times New Roman" pitchFamily="18" charset="0"/>
              </a:rPr>
              <a:t>En cada subgrupo: </a:t>
            </a:r>
            <a:r>
              <a:rPr lang="es-ES" altLang="es-ES" sz="1600">
                <a:solidFill>
                  <a:schemeClr val="accent1"/>
                </a:solidFill>
                <a:latin typeface="Calibri" pitchFamily="34" charset="0"/>
                <a:cs typeface="Times New Roman" pitchFamily="18" charset="0"/>
              </a:rPr>
              <a:t>Nota de acceso – Si existe empate: resultado sorteo CG Escolarización</a:t>
            </a:r>
            <a:endParaRPr lang="es-ES" altLang="es-ES" sz="1600" b="1">
              <a:solidFill>
                <a:schemeClr val="accent1"/>
              </a:solidFill>
              <a:latin typeface="Calibri" pitchFamily="34"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CuadroTexto"/>
          <p:cNvSpPr txBox="1">
            <a:spLocks noChangeArrowheads="1"/>
          </p:cNvSpPr>
          <p:nvPr/>
        </p:nvSpPr>
        <p:spPr bwMode="auto">
          <a:xfrm>
            <a:off x="431800" y="855663"/>
            <a:ext cx="8037513" cy="5444567"/>
          </a:xfrm>
          <a:prstGeom prst="rect">
            <a:avLst/>
          </a:prstGeom>
          <a:noFill/>
          <a:ln w="9525">
            <a:noFill/>
            <a:miter lim="800000"/>
            <a:headEnd/>
            <a:tailEnd/>
          </a:ln>
        </p:spPr>
        <p:txBody>
          <a:bodyPr>
            <a:spAutoFit/>
          </a:bodyPr>
          <a:lstStyle/>
          <a:p>
            <a:pPr marL="342900" indent="-342900" algn="ctr">
              <a:lnSpc>
                <a:spcPct val="145000"/>
              </a:lnSpc>
              <a:spcBef>
                <a:spcPct val="25000"/>
              </a:spcBef>
              <a:spcAft>
                <a:spcPts val="1200"/>
              </a:spcAft>
              <a:tabLst>
                <a:tab pos="457200" algn="l"/>
              </a:tabLst>
            </a:pPr>
            <a:r>
              <a:rPr lang="es-ES" altLang="es-ES" sz="2000" b="1" dirty="0">
                <a:solidFill>
                  <a:schemeClr val="accent1"/>
                </a:solidFill>
                <a:latin typeface="Calibri" pitchFamily="34" charset="0"/>
                <a:cs typeface="Times New Roman" pitchFamily="18" charset="0"/>
              </a:rPr>
              <a:t>FASE PRIMERA: ARTES PLÁSTICAS Y DISEÑO - GRADO SUPERIOR</a:t>
            </a:r>
          </a:p>
          <a:p>
            <a:pPr marL="342900" indent="-342900">
              <a:spcBef>
                <a:spcPts val="1200"/>
              </a:spcBef>
              <a:spcAft>
                <a:spcPct val="10000"/>
              </a:spcAft>
              <a:tabLst>
                <a:tab pos="457200" algn="l"/>
              </a:tabLst>
            </a:pPr>
            <a:r>
              <a:rPr lang="es-ES_tradnl" altLang="es-ES" sz="1600" b="1" dirty="0">
                <a:latin typeface="Calibri" pitchFamily="34" charset="0"/>
                <a:cs typeface="Times New Roman" pitchFamily="18" charset="0"/>
              </a:rPr>
              <a:t>	</a:t>
            </a:r>
            <a:r>
              <a:rPr lang="es-ES_tradnl" altLang="es-ES" sz="1600" b="1" u="sng" dirty="0">
                <a:solidFill>
                  <a:schemeClr val="accent1"/>
                </a:solidFill>
                <a:latin typeface="Calibri" pitchFamily="34" charset="0"/>
                <a:cs typeface="Times New Roman" pitchFamily="18" charset="0"/>
              </a:rPr>
              <a:t>Grupo de acceso 1</a:t>
            </a:r>
            <a:r>
              <a:rPr lang="es-ES_tradnl" altLang="es-ES" sz="1600" b="1" dirty="0">
                <a:solidFill>
                  <a:schemeClr val="accent1"/>
                </a:solidFill>
                <a:latin typeface="Calibri" pitchFamily="34" charset="0"/>
                <a:cs typeface="Times New Roman" pitchFamily="18" charset="0"/>
              </a:rPr>
              <a:t>: </a:t>
            </a:r>
            <a:r>
              <a:rPr lang="es-ES_tradnl" altLang="es-ES" sz="1600" dirty="0">
                <a:solidFill>
                  <a:schemeClr val="accent1"/>
                </a:solidFill>
                <a:latin typeface="Calibri" pitchFamily="34" charset="0"/>
                <a:cs typeface="Times New Roman" pitchFamily="18" charset="0"/>
              </a:rPr>
              <a:t>alumnado con el título de Bachiller o Superiores y con la Prueba de Aptitud artística</a:t>
            </a:r>
            <a:r>
              <a:rPr lang="es-ES_tradnl" altLang="es-ES" sz="1600" b="1" dirty="0">
                <a:solidFill>
                  <a:schemeClr val="accent1"/>
                </a:solidFill>
                <a:latin typeface="Calibri" pitchFamily="34" charset="0"/>
                <a:cs typeface="Times New Roman" pitchFamily="18" charset="0"/>
              </a:rPr>
              <a:t>. </a:t>
            </a:r>
            <a:r>
              <a:rPr lang="es-ES_tradnl" altLang="es-ES" sz="2000" b="1" dirty="0">
                <a:solidFill>
                  <a:schemeClr val="accent1"/>
                </a:solidFill>
                <a:latin typeface="Calibri" pitchFamily="34" charset="0"/>
                <a:cs typeface="Times New Roman" pitchFamily="18" charset="0"/>
              </a:rPr>
              <a:t>12 plazas / 24 plazas.</a:t>
            </a: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Bachiller en el mismo curso, modalidad de Artes (exento de la Prueba de Aptitud artística)</a:t>
            </a: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Bachiller en el mismo curso, otra modalidad</a:t>
            </a: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Bachiller en cursos anteriores, modalidad de Artes (exento de la Prueba de Aptitud artística)</a:t>
            </a: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Bachiller en cursos anteriores, otra modalidad</a:t>
            </a:r>
          </a:p>
          <a:p>
            <a:pPr marL="800100" lvl="1" indent="-342900">
              <a:spcBef>
                <a:spcPct val="10000"/>
              </a:spcBef>
              <a:spcAft>
                <a:spcPts val="6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Otros títulos (Técnico superior, Universitario…)</a:t>
            </a:r>
          </a:p>
          <a:p>
            <a:pPr marL="342900" indent="-342900">
              <a:spcBef>
                <a:spcPts val="1200"/>
              </a:spcBef>
              <a:spcAft>
                <a:spcPct val="25000"/>
              </a:spcAft>
              <a:tabLst>
                <a:tab pos="457200" algn="l"/>
              </a:tabLst>
            </a:pPr>
            <a:r>
              <a:rPr lang="es-ES_tradnl" altLang="es-ES" sz="1600" b="1" dirty="0">
                <a:solidFill>
                  <a:schemeClr val="accent1"/>
                </a:solidFill>
                <a:latin typeface="Calibri" pitchFamily="34" charset="0"/>
                <a:cs typeface="Times New Roman" pitchFamily="18" charset="0"/>
              </a:rPr>
              <a:t>	</a:t>
            </a:r>
            <a:r>
              <a:rPr lang="es-ES_tradnl" altLang="es-ES" sz="1600" b="1" u="sng" dirty="0">
                <a:solidFill>
                  <a:schemeClr val="accent1"/>
                </a:solidFill>
                <a:latin typeface="Calibri" pitchFamily="34" charset="0"/>
                <a:cs typeface="Times New Roman" pitchFamily="18" charset="0"/>
              </a:rPr>
              <a:t>Grupo de acceso 2</a:t>
            </a:r>
            <a:r>
              <a:rPr lang="es-ES_tradnl" altLang="es-ES" sz="1600" b="1" dirty="0">
                <a:solidFill>
                  <a:schemeClr val="accent1"/>
                </a:solidFill>
                <a:latin typeface="Calibri" pitchFamily="34" charset="0"/>
                <a:cs typeface="Times New Roman" pitchFamily="18" charset="0"/>
              </a:rPr>
              <a:t>: </a:t>
            </a:r>
            <a:r>
              <a:rPr lang="es-ES_tradnl" altLang="es-ES" sz="1600" dirty="0">
                <a:solidFill>
                  <a:schemeClr val="accent1"/>
                </a:solidFill>
                <a:latin typeface="Calibri" pitchFamily="34" charset="0"/>
                <a:cs typeface="Times New Roman" pitchFamily="18" charset="0"/>
              </a:rPr>
              <a:t>alumnado con prueba de acceso y otras titulaciones y con la Prueba de Aptitud artística. </a:t>
            </a:r>
            <a:r>
              <a:rPr lang="es-ES_tradnl" altLang="es-ES" sz="2000" b="1" dirty="0">
                <a:solidFill>
                  <a:schemeClr val="accent1"/>
                </a:solidFill>
                <a:latin typeface="Calibri" pitchFamily="34" charset="0"/>
                <a:cs typeface="Times New Roman" pitchFamily="18" charset="0"/>
              </a:rPr>
              <a:t>3 plazas / 6 plazas.</a:t>
            </a:r>
          </a:p>
          <a:p>
            <a:pPr marL="800100" lvl="1" indent="-342900">
              <a:spcBef>
                <a:spcPct val="10000"/>
              </a:spcBef>
              <a:spcAft>
                <a:spcPct val="100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Prueba de acceso GS preferente </a:t>
            </a:r>
            <a:r>
              <a:rPr lang="es-ES_tradnl" altLang="es-ES" sz="1400" i="1" dirty="0">
                <a:solidFill>
                  <a:schemeClr val="accent1"/>
                </a:solidFill>
                <a:latin typeface="Calibri" pitchFamily="34" charset="0"/>
                <a:cs typeface="Times New Roman" pitchFamily="18" charset="0"/>
              </a:rPr>
              <a:t>(prueba de Navarra)</a:t>
            </a:r>
            <a:r>
              <a:rPr lang="es-ES_tradnl" altLang="es-ES" sz="1400" dirty="0">
                <a:solidFill>
                  <a:schemeClr val="accent1"/>
                </a:solidFill>
                <a:latin typeface="Calibri" pitchFamily="34" charset="0"/>
                <a:cs typeface="Times New Roman" pitchFamily="18" charset="0"/>
              </a:rPr>
              <a:t> o excluyente </a:t>
            </a:r>
            <a:r>
              <a:rPr lang="es-ES_tradnl" altLang="es-ES" sz="1400" i="1" dirty="0">
                <a:solidFill>
                  <a:schemeClr val="accent1"/>
                </a:solidFill>
                <a:latin typeface="Calibri" pitchFamily="34" charset="0"/>
                <a:cs typeface="Times New Roman" pitchFamily="18" charset="0"/>
              </a:rPr>
              <a:t>(prueba de otra CCAA) </a:t>
            </a:r>
            <a:r>
              <a:rPr lang="es-ES_tradnl" altLang="es-ES" sz="1400" dirty="0">
                <a:solidFill>
                  <a:schemeClr val="accent1"/>
                </a:solidFill>
                <a:latin typeface="Calibri" pitchFamily="34" charset="0"/>
                <a:cs typeface="Times New Roman" pitchFamily="18" charset="0"/>
              </a:rPr>
              <a:t>o Prueba acceso universidad &gt; 25 años preferente.</a:t>
            </a:r>
          </a:p>
          <a:p>
            <a:pPr marL="800100" lvl="1" indent="-342900">
              <a:spcBef>
                <a:spcPct val="10000"/>
              </a:spcBef>
              <a:spcAft>
                <a:spcPts val="600"/>
              </a:spcAft>
              <a:buFontTx/>
              <a:buAutoNum type="arabicPeriod"/>
              <a:tabLst>
                <a:tab pos="457200" algn="l"/>
              </a:tabLst>
            </a:pPr>
            <a:r>
              <a:rPr lang="es-ES_tradnl" altLang="es-ES" sz="1400" dirty="0">
                <a:solidFill>
                  <a:schemeClr val="accent1"/>
                </a:solidFill>
                <a:latin typeface="Calibri" pitchFamily="34" charset="0"/>
                <a:cs typeface="Times New Roman" pitchFamily="18" charset="0"/>
              </a:rPr>
              <a:t>Prueba acceso GS no preferente </a:t>
            </a:r>
            <a:r>
              <a:rPr lang="es-ES_tradnl" altLang="es-ES" sz="1400" i="1" dirty="0">
                <a:solidFill>
                  <a:schemeClr val="accent1"/>
                </a:solidFill>
                <a:latin typeface="Calibri" pitchFamily="34" charset="0"/>
                <a:cs typeface="Times New Roman" pitchFamily="18" charset="0"/>
              </a:rPr>
              <a:t>(prueba de Navarra)</a:t>
            </a:r>
            <a:r>
              <a:rPr lang="es-ES_tradnl" altLang="es-ES" sz="1400" dirty="0">
                <a:solidFill>
                  <a:schemeClr val="accent1"/>
                </a:solidFill>
                <a:latin typeface="Calibri" pitchFamily="34" charset="0"/>
                <a:cs typeface="Times New Roman" pitchFamily="18" charset="0"/>
              </a:rPr>
              <a:t> o Prueba acceso universidad &gt; 25 años no preferente</a:t>
            </a:r>
          </a:p>
          <a:p>
            <a:pPr marL="800100" lvl="1" indent="-342900">
              <a:spcBef>
                <a:spcPct val="10000"/>
              </a:spcBef>
              <a:spcAft>
                <a:spcPct val="10000"/>
              </a:spcAft>
              <a:buFontTx/>
              <a:buAutoNum type="arabicPeriod"/>
              <a:tabLst>
                <a:tab pos="457200" algn="l"/>
              </a:tabLst>
            </a:pPr>
            <a:endParaRPr lang="es-ES_tradnl" altLang="es-ES" sz="1400" dirty="0">
              <a:solidFill>
                <a:schemeClr val="accent1"/>
              </a:solidFill>
              <a:latin typeface="Calibri" pitchFamily="34" charset="0"/>
              <a:cs typeface="Times New Roman" pitchFamily="18" charset="0"/>
            </a:endParaRPr>
          </a:p>
          <a:p>
            <a:pPr marL="800100" lvl="1" indent="-342900">
              <a:spcAft>
                <a:spcPct val="10000"/>
              </a:spcAft>
              <a:tabLst>
                <a:tab pos="457200" algn="l"/>
              </a:tabLst>
            </a:pPr>
            <a:r>
              <a:rPr lang="es-ES" altLang="es-ES" sz="1600" b="1" dirty="0">
                <a:solidFill>
                  <a:schemeClr val="accent1"/>
                </a:solidFill>
                <a:latin typeface="Calibri" pitchFamily="34" charset="0"/>
                <a:cs typeface="Times New Roman" pitchFamily="18" charset="0"/>
              </a:rPr>
              <a:t>En cada subgrupo: </a:t>
            </a:r>
            <a:r>
              <a:rPr lang="es-ES" altLang="es-ES" sz="1600" dirty="0">
                <a:solidFill>
                  <a:schemeClr val="accent1"/>
                </a:solidFill>
                <a:latin typeface="Calibri" pitchFamily="34" charset="0"/>
                <a:cs typeface="Times New Roman" pitchFamily="18" charset="0"/>
              </a:rPr>
              <a:t>Nota de acceso – Si existe empate: resultado sorteo CG Escolarización</a:t>
            </a:r>
          </a:p>
          <a:p>
            <a:pPr marL="800100" lvl="1" indent="-342900">
              <a:spcBef>
                <a:spcPct val="10000"/>
              </a:spcBef>
              <a:spcAft>
                <a:spcPct val="10000"/>
              </a:spcAft>
              <a:tabLst>
                <a:tab pos="457200" algn="l"/>
              </a:tabLst>
            </a:pPr>
            <a:endParaRPr lang="es-ES" altLang="es-ES" sz="1600" b="1" dirty="0">
              <a:solidFill>
                <a:schemeClr val="accent1"/>
              </a:solidFill>
              <a:latin typeface="Calibri"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3"/>
          <p:cNvSpPr txBox="1">
            <a:spLocks noChangeArrowheads="1"/>
          </p:cNvSpPr>
          <p:nvPr/>
        </p:nvSpPr>
        <p:spPr bwMode="auto">
          <a:xfrm>
            <a:off x="395288" y="992188"/>
            <a:ext cx="7921625" cy="5601533"/>
          </a:xfrm>
          <a:prstGeom prst="rect">
            <a:avLst/>
          </a:prstGeom>
          <a:noFill/>
          <a:ln w="9525">
            <a:noFill/>
            <a:miter lim="800000"/>
            <a:headEnd/>
            <a:tailEnd/>
          </a:ln>
        </p:spPr>
        <p:txBody>
          <a:bodyPr>
            <a:spAutoFit/>
          </a:bodyPr>
          <a:lstStyle/>
          <a:p>
            <a:pPr marL="342900" indent="-342900" algn="ctr">
              <a:spcBef>
                <a:spcPct val="25000"/>
              </a:spcBef>
              <a:spcAft>
                <a:spcPts val="1200"/>
              </a:spcAft>
            </a:pPr>
            <a:r>
              <a:rPr lang="es-ES" altLang="es-ES" sz="2000" b="1" dirty="0">
                <a:solidFill>
                  <a:schemeClr val="accent1"/>
                </a:solidFill>
                <a:latin typeface="Calibri" pitchFamily="34" charset="0"/>
                <a:cs typeface="Times New Roman" pitchFamily="18" charset="0"/>
              </a:rPr>
              <a:t>FASE SEGUNDA DEL PLAZO ORDINARIO DE ADMISIÓN</a:t>
            </a:r>
          </a:p>
          <a:p>
            <a:pPr marL="342900" indent="-342900">
              <a:spcBef>
                <a:spcPts val="1200"/>
              </a:spcBef>
              <a:buFontTx/>
              <a:buChar char="-"/>
            </a:pPr>
            <a:r>
              <a:rPr lang="es-ES" altLang="es-ES" b="1" dirty="0">
                <a:solidFill>
                  <a:schemeClr val="accent1"/>
                </a:solidFill>
                <a:latin typeface="Calibri" pitchFamily="34" charset="0"/>
                <a:cs typeface="Times New Roman" pitchFamily="18" charset="0"/>
              </a:rPr>
              <a:t> </a:t>
            </a:r>
            <a:r>
              <a:rPr lang="es-ES" altLang="es-ES" sz="1600" dirty="0">
                <a:solidFill>
                  <a:schemeClr val="accent1"/>
                </a:solidFill>
                <a:latin typeface="Calibri" pitchFamily="34" charset="0"/>
                <a:cs typeface="Times New Roman" pitchFamily="18" charset="0"/>
              </a:rPr>
              <a:t>Las plazas no ocupadas en cada uno de los grupos de acceso</a:t>
            </a:r>
            <a:r>
              <a:rPr lang="es-ES" altLang="es-ES" sz="1600" dirty="0">
                <a:solidFill>
                  <a:schemeClr val="accent1"/>
                </a:solidFill>
                <a:latin typeface="Calibri" pitchFamily="34" charset="0"/>
              </a:rPr>
              <a:t> se agrupan y se ofertan en una </a:t>
            </a:r>
            <a:r>
              <a:rPr lang="es-ES" altLang="es-ES" sz="1600" b="1" dirty="0">
                <a:solidFill>
                  <a:schemeClr val="accent1"/>
                </a:solidFill>
                <a:latin typeface="Calibri" pitchFamily="34" charset="0"/>
              </a:rPr>
              <a:t>único grupo de acceso</a:t>
            </a:r>
            <a:r>
              <a:rPr lang="es-ES" altLang="es-ES" sz="1600" dirty="0">
                <a:solidFill>
                  <a:schemeClr val="accent1"/>
                </a:solidFill>
                <a:latin typeface="Calibri" pitchFamily="34" charset="0"/>
              </a:rPr>
              <a:t>.</a:t>
            </a:r>
          </a:p>
          <a:p>
            <a:pPr marL="342900" indent="-342900">
              <a:spcBef>
                <a:spcPct val="25000"/>
              </a:spcBef>
              <a:spcAft>
                <a:spcPts val="600"/>
              </a:spcAft>
              <a:buFontTx/>
              <a:buChar char="-"/>
            </a:pPr>
            <a:r>
              <a:rPr lang="es-ES" altLang="es-ES" sz="1600" dirty="0">
                <a:solidFill>
                  <a:schemeClr val="accent1"/>
                </a:solidFill>
                <a:latin typeface="Calibri" pitchFamily="34" charset="0"/>
              </a:rPr>
              <a:t> Nuevos listados definitivos de admitidos (con las inscripciones del plazo ordinario)</a:t>
            </a:r>
          </a:p>
          <a:p>
            <a:pPr marL="342900" indent="-342900">
              <a:spcBef>
                <a:spcPct val="25000"/>
              </a:spcBef>
              <a:spcAft>
                <a:spcPct val="25000"/>
              </a:spcAft>
              <a:buFontTx/>
              <a:buChar char="-"/>
            </a:pPr>
            <a:r>
              <a:rPr lang="es-ES" altLang="es-ES" sz="1600" dirty="0">
                <a:solidFill>
                  <a:schemeClr val="accent1"/>
                </a:solidFill>
                <a:latin typeface="Calibri" pitchFamily="34" charset="0"/>
              </a:rPr>
              <a:t> </a:t>
            </a:r>
            <a:r>
              <a:rPr lang="es-ES" altLang="es-ES" sz="1600" b="1" dirty="0">
                <a:solidFill>
                  <a:schemeClr val="accent1"/>
                </a:solidFill>
                <a:latin typeface="Calibri" pitchFamily="34" charset="0"/>
              </a:rPr>
              <a:t>Alumnado que participa</a:t>
            </a:r>
            <a:r>
              <a:rPr lang="es-ES" altLang="es-ES" sz="1600" dirty="0">
                <a:solidFill>
                  <a:schemeClr val="accent1"/>
                </a:solidFill>
                <a:latin typeface="Calibri" pitchFamily="34" charset="0"/>
              </a:rPr>
              <a:t>:</a:t>
            </a:r>
          </a:p>
          <a:p>
            <a:pPr marL="800100" lvl="1" indent="-342900">
              <a:buFontTx/>
              <a:buChar char="-"/>
            </a:pPr>
            <a:r>
              <a:rPr lang="es-ES" altLang="es-ES" sz="1600" dirty="0">
                <a:solidFill>
                  <a:schemeClr val="accent1"/>
                </a:solidFill>
                <a:latin typeface="Calibri" pitchFamily="34" charset="0"/>
              </a:rPr>
              <a:t> Alumnado del plazo ordinario que se encuentra sin plaza.</a:t>
            </a:r>
          </a:p>
          <a:p>
            <a:pPr marL="800100" lvl="1" indent="-342900">
              <a:buFontTx/>
              <a:buChar char="-"/>
            </a:pPr>
            <a:r>
              <a:rPr lang="es-ES" altLang="es-ES" sz="1600" dirty="0">
                <a:solidFill>
                  <a:schemeClr val="accent1"/>
                </a:solidFill>
                <a:latin typeface="Calibri" pitchFamily="34" charset="0"/>
              </a:rPr>
              <a:t> Alumnado del plazo ordinario que se encuentra matriculado y que opta a mejora de opción.</a:t>
            </a:r>
          </a:p>
          <a:p>
            <a:pPr marL="800100" lvl="1" indent="-342900">
              <a:spcAft>
                <a:spcPts val="600"/>
              </a:spcAft>
              <a:buFontTx/>
              <a:buChar char="-"/>
            </a:pPr>
            <a:r>
              <a:rPr lang="es-ES" altLang="es-ES" sz="1600" dirty="0">
                <a:solidFill>
                  <a:schemeClr val="accent1"/>
                </a:solidFill>
                <a:latin typeface="Calibri" pitchFamily="34" charset="0"/>
              </a:rPr>
              <a:t> Alumnado que acredita antes del 29 de agosto (14:00 horas) el cumplimiento de las condiciones y requisitos de acceso.</a:t>
            </a:r>
          </a:p>
          <a:p>
            <a:pPr marL="342900" indent="-342900">
              <a:spcBef>
                <a:spcPct val="25000"/>
              </a:spcBef>
              <a:spcAft>
                <a:spcPct val="25000"/>
              </a:spcAft>
              <a:buFontTx/>
              <a:buChar char="-"/>
            </a:pPr>
            <a:r>
              <a:rPr lang="es-ES" altLang="es-ES" sz="1600" dirty="0">
                <a:solidFill>
                  <a:schemeClr val="accent1"/>
                </a:solidFill>
                <a:latin typeface="Calibri" pitchFamily="34" charset="0"/>
              </a:rPr>
              <a:t> </a:t>
            </a:r>
            <a:r>
              <a:rPr lang="es-ES" altLang="es-ES" sz="1600" b="1" dirty="0">
                <a:solidFill>
                  <a:schemeClr val="accent1"/>
                </a:solidFill>
                <a:latin typeface="Calibri" pitchFamily="34" charset="0"/>
              </a:rPr>
              <a:t>Criterios de prioridad</a:t>
            </a:r>
            <a:r>
              <a:rPr lang="es-ES" altLang="es-ES" sz="1600" dirty="0">
                <a:solidFill>
                  <a:schemeClr val="accent1"/>
                </a:solidFill>
                <a:latin typeface="Calibri" pitchFamily="34" charset="0"/>
              </a:rPr>
              <a:t> similares a los de la primera fase:</a:t>
            </a:r>
          </a:p>
          <a:p>
            <a:pPr marL="800100" lvl="1" indent="-342900">
              <a:buFontTx/>
              <a:buChar char="-"/>
            </a:pPr>
            <a:r>
              <a:rPr lang="es-ES" altLang="es-ES" sz="1600" dirty="0">
                <a:solidFill>
                  <a:schemeClr val="accent1"/>
                </a:solidFill>
                <a:latin typeface="Calibri" pitchFamily="34" charset="0"/>
              </a:rPr>
              <a:t> GRADO MEDIO FP. Grupos prioritarios: Graduado en ESO en el mismo curso y FPB en el mismo curso.</a:t>
            </a:r>
          </a:p>
          <a:p>
            <a:pPr marL="800100" lvl="1" indent="-342900">
              <a:buFontTx/>
              <a:buChar char="-"/>
            </a:pPr>
            <a:r>
              <a:rPr lang="es-ES" altLang="es-ES" sz="1600" dirty="0">
                <a:solidFill>
                  <a:schemeClr val="accent1"/>
                </a:solidFill>
                <a:latin typeface="Calibri" pitchFamily="34" charset="0"/>
              </a:rPr>
              <a:t>GRADO SUPERIOR FP: Grupos prioritarios: Técnico FP en el mismo curso, Curso de Acceso en el mismo curso y Título de Bachiller en el mismo curso.</a:t>
            </a:r>
          </a:p>
          <a:p>
            <a:pPr marL="800100" lvl="1" indent="-342900">
              <a:spcBef>
                <a:spcPts val="1200"/>
              </a:spcBef>
              <a:spcAft>
                <a:spcPct val="25000"/>
              </a:spcAft>
            </a:pPr>
            <a:r>
              <a:rPr lang="es-ES" altLang="es-ES" sz="1600" b="1" dirty="0">
                <a:solidFill>
                  <a:schemeClr val="accent1"/>
                </a:solidFill>
                <a:latin typeface="Calibri" pitchFamily="34" charset="0"/>
              </a:rPr>
              <a:t>En cada grupo</a:t>
            </a:r>
            <a:r>
              <a:rPr lang="es-ES" altLang="es-ES" sz="1600" dirty="0">
                <a:solidFill>
                  <a:schemeClr val="accent1"/>
                </a:solidFill>
                <a:latin typeface="Calibri" pitchFamily="34" charset="0"/>
              </a:rPr>
              <a:t>: Nota de acceso – Si existe empate: resultado sorteo CG Escolarización</a:t>
            </a:r>
          </a:p>
          <a:p>
            <a:pPr marL="1257300" lvl="2" indent="-342900">
              <a:buFontTx/>
              <a:buAutoNum type="arabicPeriod"/>
            </a:pPr>
            <a:endParaRPr lang="es-ES" altLang="es-ES" sz="1600" dirty="0">
              <a:solidFill>
                <a:schemeClr val="accent1"/>
              </a:solidFill>
              <a:latin typeface="Calibri" pitchFamily="34" charset="0"/>
            </a:endParaRPr>
          </a:p>
          <a:p>
            <a:pPr marL="1257300" lvl="2" indent="-342900"/>
            <a:endParaRPr lang="es-ES" altLang="es-ES" sz="1600" dirty="0">
              <a:solidFill>
                <a:schemeClr val="accent1"/>
              </a:solidFill>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p:cNvPr>
          <p:cNvSpPr txBox="1">
            <a:spLocks noChangeArrowheads="1"/>
          </p:cNvSpPr>
          <p:nvPr/>
        </p:nvSpPr>
        <p:spPr bwMode="auto">
          <a:xfrm>
            <a:off x="365125" y="461963"/>
            <a:ext cx="7723188" cy="6213475"/>
          </a:xfrm>
          <a:prstGeom prst="rect">
            <a:avLst/>
          </a:prstGeom>
          <a:noFill/>
          <a:ln>
            <a:noFill/>
          </a:ln>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800100" indent="-342900">
              <a:tabLst>
                <a:tab pos="457200" algn="l"/>
              </a:tabLst>
              <a:defRPr>
                <a:solidFill>
                  <a:schemeClr val="tx1"/>
                </a:solidFill>
                <a:latin typeface="Arial" panose="020B0604020202020204" pitchFamily="34" charset="0"/>
                <a:cs typeface="Arial" panose="020B0604020202020204" pitchFamily="34" charset="0"/>
              </a:defRPr>
            </a:lvl2pPr>
            <a:lvl3pPr marL="1257300" indent="-342900">
              <a:tabLst>
                <a:tab pos="457200" algn="l"/>
              </a:tabLst>
              <a:defRPr>
                <a:solidFill>
                  <a:schemeClr val="tx1"/>
                </a:solidFill>
                <a:latin typeface="Arial" panose="020B0604020202020204" pitchFamily="34" charset="0"/>
                <a:cs typeface="Arial" panose="020B0604020202020204" pitchFamily="34" charset="0"/>
              </a:defRPr>
            </a:lvl3pPr>
            <a:lvl4pPr marL="1714500" indent="-342900">
              <a:tabLst>
                <a:tab pos="457200" algn="l"/>
              </a:tabLst>
              <a:defRPr>
                <a:solidFill>
                  <a:schemeClr val="tx1"/>
                </a:solidFill>
                <a:latin typeface="Arial" panose="020B0604020202020204" pitchFamily="34" charset="0"/>
                <a:cs typeface="Arial" panose="020B0604020202020204" pitchFamily="34" charset="0"/>
              </a:defRPr>
            </a:lvl4pPr>
            <a:lvl5pPr marL="2171700" indent="-342900">
              <a:tabLst>
                <a:tab pos="457200" algn="l"/>
              </a:tabLst>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lvl="1" algn="ctr">
              <a:spcBef>
                <a:spcPct val="25000"/>
              </a:spcBef>
              <a:spcAft>
                <a:spcPts val="900"/>
              </a:spcAft>
              <a:defRPr/>
            </a:pPr>
            <a:r>
              <a:rPr lang="es-ES" altLang="es-ES" sz="2000" b="1" dirty="0">
                <a:solidFill>
                  <a:schemeClr val="accent1"/>
                </a:solidFill>
                <a:latin typeface="Calibri" panose="020F0502020204030204" pitchFamily="34" charset="0"/>
                <a:cs typeface="Times New Roman" panose="02020603050405020304" pitchFamily="18" charset="0"/>
              </a:rPr>
              <a:t>FASE SEGUNDA: FORMACIÓN PROFESIONAL - GRADO MEDIO</a:t>
            </a:r>
          </a:p>
          <a:p>
            <a:pPr>
              <a:spcBef>
                <a:spcPct val="10000"/>
              </a:spcBef>
              <a:spcAft>
                <a:spcPct val="10000"/>
              </a:spcAft>
              <a:defRPr/>
            </a:pPr>
            <a:r>
              <a:rPr lang="es-ES_tradnl" altLang="es-ES" sz="1600" b="1" dirty="0">
                <a:solidFill>
                  <a:schemeClr val="accent1"/>
                </a:solidFill>
                <a:latin typeface="Calibri" panose="020F0502020204030204" pitchFamily="34" charset="0"/>
                <a:cs typeface="Times New Roman" panose="02020603050405020304" pitchFamily="18" charset="0"/>
              </a:rPr>
              <a:t>	</a:t>
            </a:r>
            <a:r>
              <a:rPr lang="es-ES_tradnl" altLang="es-ES" sz="1600" b="1" u="sng" dirty="0">
                <a:solidFill>
                  <a:schemeClr val="accent1"/>
                </a:solidFill>
                <a:latin typeface="Calibri" panose="020F0502020204030204" pitchFamily="34" charset="0"/>
                <a:cs typeface="Times New Roman" panose="02020603050405020304" pitchFamily="18" charset="0"/>
              </a:rPr>
              <a:t>Grupo de acceso ÚNICO</a:t>
            </a:r>
            <a:r>
              <a:rPr lang="es-ES_tradnl" altLang="es-ES" sz="1600" b="1" dirty="0">
                <a:solidFill>
                  <a:schemeClr val="accent1"/>
                </a:solidFill>
                <a:latin typeface="Calibri" panose="020F0502020204030204" pitchFamily="34" charset="0"/>
                <a:cs typeface="Times New Roman" panose="02020603050405020304" pitchFamily="18" charset="0"/>
              </a:rPr>
              <a:t>: </a:t>
            </a:r>
            <a:endParaRPr lang="es-ES_tradnl" altLang="es-ES" sz="2000" b="1" dirty="0">
              <a:solidFill>
                <a:schemeClr val="accent1"/>
              </a:solidFill>
              <a:latin typeface="Calibri" panose="020F0502020204030204" pitchFamily="34" charset="0"/>
              <a:cs typeface="Times New Roman" panose="02020603050405020304" pitchFamily="18" charset="0"/>
            </a:endParaRPr>
          </a:p>
          <a:p>
            <a:pPr lvl="1">
              <a:spcBef>
                <a:spcPct val="10000"/>
              </a:spcBef>
              <a:spcAft>
                <a:spcPct val="1000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ESO en el mismo curso / FPB preferente o no en el mismo curso.</a:t>
            </a:r>
          </a:p>
          <a:p>
            <a:pPr lvl="1">
              <a:spcBef>
                <a:spcPct val="10000"/>
              </a:spcBef>
              <a:spcAft>
                <a:spcPts val="12"/>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ESO en cursos anteriores / FPB preferente o no en cursos anteriores / Prueba acceso GM / Curso acceso GM / Superación módulos obligatorios PCPI.</a:t>
            </a:r>
          </a:p>
          <a:p>
            <a:pPr lvl="1">
              <a:spcBef>
                <a:spcPct val="10000"/>
              </a:spcBef>
              <a:spcAft>
                <a:spcPts val="12"/>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Prueba acceso GS / Prueba acceso Universidad  mayores 25 años.</a:t>
            </a:r>
          </a:p>
          <a:p>
            <a:pPr lvl="1">
              <a:spcBef>
                <a:spcPct val="10000"/>
              </a:spcBef>
              <a:spcAft>
                <a:spcPts val="60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Otros títulos: Bachiller, Técnico, Técnico Superior, Universitario o equivalente.</a:t>
            </a:r>
          </a:p>
          <a:p>
            <a:pPr lvl="1">
              <a:spcBef>
                <a:spcPts val="0"/>
              </a:spcBef>
              <a:spcAft>
                <a:spcPct val="10000"/>
              </a:spcAft>
              <a:defRPr/>
            </a:pPr>
            <a:r>
              <a:rPr lang="es-ES_tradnl" altLang="es-ES" sz="1400" b="1" dirty="0">
                <a:solidFill>
                  <a:schemeClr val="accent1"/>
                </a:solidFill>
                <a:latin typeface="Calibri" panose="020F0502020204030204" pitchFamily="34" charset="0"/>
                <a:cs typeface="Times New Roman" panose="02020603050405020304" pitchFamily="18" charset="0"/>
              </a:rPr>
              <a:t>En cada subgrupo:</a:t>
            </a:r>
          </a:p>
          <a:p>
            <a:pPr lvl="1">
              <a:spcBef>
                <a:spcPct val="10000"/>
              </a:spcBef>
              <a:spcAft>
                <a:spcPct val="10000"/>
              </a:spcAft>
              <a:buFontTx/>
              <a:buChar char="-"/>
              <a:defRPr/>
            </a:pPr>
            <a:r>
              <a:rPr lang="es-ES_tradnl" altLang="es-ES" sz="1400" dirty="0">
                <a:solidFill>
                  <a:schemeClr val="accent1"/>
                </a:solidFill>
                <a:latin typeface="Calibri" panose="020F0502020204030204" pitchFamily="34" charset="0"/>
                <a:cs typeface="Times New Roman" panose="02020603050405020304" pitchFamily="18" charset="0"/>
              </a:rPr>
              <a:t>Nota acceso / Si existe empate: resultado del sorteo realizado en Comisión General Escolarización</a:t>
            </a:r>
          </a:p>
          <a:p>
            <a:pPr>
              <a:spcBef>
                <a:spcPts val="0"/>
              </a:spcBef>
              <a:spcAft>
                <a:spcPts val="0"/>
              </a:spcAft>
              <a:defRPr/>
            </a:pPr>
            <a:r>
              <a:rPr lang="es-ES_tradnl" altLang="es-ES" sz="1600" dirty="0">
                <a:solidFill>
                  <a:schemeClr val="accent1"/>
                </a:solidFill>
                <a:latin typeface="Calibri" panose="020F0502020204030204" pitchFamily="34" charset="0"/>
                <a:cs typeface="Times New Roman" panose="02020603050405020304" pitchFamily="18" charset="0"/>
              </a:rPr>
              <a:t>	</a:t>
            </a:r>
            <a:endParaRPr lang="es-ES_tradnl" altLang="es-ES" sz="1000" dirty="0">
              <a:solidFill>
                <a:schemeClr val="accent1"/>
              </a:solidFill>
              <a:latin typeface="Calibri" panose="020F0502020204030204" pitchFamily="34" charset="0"/>
              <a:cs typeface="Times New Roman" panose="02020603050405020304" pitchFamily="18" charset="0"/>
            </a:endParaRPr>
          </a:p>
          <a:p>
            <a:pPr lvl="1" algn="ctr">
              <a:spcBef>
                <a:spcPts val="0"/>
              </a:spcBef>
              <a:spcAft>
                <a:spcPts val="900"/>
              </a:spcAft>
              <a:defRPr/>
            </a:pPr>
            <a:r>
              <a:rPr lang="es-ES" altLang="es-ES" sz="2000" b="1" dirty="0">
                <a:solidFill>
                  <a:schemeClr val="accent1"/>
                </a:solidFill>
                <a:latin typeface="Calibri" panose="020F0502020204030204" pitchFamily="34" charset="0"/>
                <a:cs typeface="Times New Roman" panose="02020603050405020304" pitchFamily="18" charset="0"/>
              </a:rPr>
              <a:t>FASE SEGUNDA: ARTES PLÁSTICAS Y DISEÑO - GRADO MEDIO</a:t>
            </a:r>
          </a:p>
          <a:p>
            <a:pPr>
              <a:spcBef>
                <a:spcPct val="10000"/>
              </a:spcBef>
              <a:spcAft>
                <a:spcPct val="10000"/>
              </a:spcAft>
              <a:defRPr/>
            </a:pPr>
            <a:r>
              <a:rPr lang="es-ES_tradnl" altLang="es-ES" sz="1600" b="1" dirty="0">
                <a:solidFill>
                  <a:schemeClr val="accent1"/>
                </a:solidFill>
                <a:latin typeface="Calibri" panose="020F0502020204030204" pitchFamily="34" charset="0"/>
                <a:cs typeface="Times New Roman" panose="02020603050405020304" pitchFamily="18" charset="0"/>
              </a:rPr>
              <a:t>	</a:t>
            </a:r>
            <a:r>
              <a:rPr lang="es-ES_tradnl" altLang="es-ES" sz="1600" b="1" u="sng" dirty="0">
                <a:solidFill>
                  <a:schemeClr val="accent1"/>
                </a:solidFill>
                <a:latin typeface="Calibri" panose="020F0502020204030204" pitchFamily="34" charset="0"/>
                <a:cs typeface="Times New Roman" panose="02020603050405020304" pitchFamily="18" charset="0"/>
              </a:rPr>
              <a:t>Grupo de acceso ÚNICO</a:t>
            </a:r>
            <a:r>
              <a:rPr lang="es-ES_tradnl" altLang="es-ES" sz="1600" b="1" dirty="0">
                <a:solidFill>
                  <a:schemeClr val="accent1"/>
                </a:solidFill>
                <a:latin typeface="Calibri" panose="020F0502020204030204" pitchFamily="34" charset="0"/>
                <a:cs typeface="Times New Roman" panose="02020603050405020304" pitchFamily="18" charset="0"/>
              </a:rPr>
              <a:t>: </a:t>
            </a:r>
            <a:endParaRPr lang="es-ES_tradnl" altLang="es-ES" sz="2000" b="1" dirty="0">
              <a:solidFill>
                <a:schemeClr val="accent1"/>
              </a:solidFill>
              <a:latin typeface="Calibri" panose="020F0502020204030204" pitchFamily="34" charset="0"/>
              <a:cs typeface="Times New Roman" panose="02020603050405020304" pitchFamily="18" charset="0"/>
            </a:endParaRPr>
          </a:p>
          <a:p>
            <a:pPr lvl="1">
              <a:spcBef>
                <a:spcPct val="10000"/>
              </a:spcBef>
              <a:spcAft>
                <a:spcPct val="1000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ESO en el mismo curso y Prueba de Aptitud artística.</a:t>
            </a:r>
          </a:p>
          <a:p>
            <a:pPr lvl="1">
              <a:spcBef>
                <a:spcPts val="12"/>
              </a:spcBef>
              <a:spcAft>
                <a:spcPts val="12"/>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ESO en cursos anteriores / Prueba acceso GM (en ambos casos, además, Prueba de Aptitud artística).</a:t>
            </a:r>
          </a:p>
          <a:p>
            <a:pPr lvl="1">
              <a:spcBef>
                <a:spcPct val="10000"/>
              </a:spcBef>
              <a:spcAft>
                <a:spcPts val="12"/>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Prueba acceso GS / Prueba acceso Universidad  mayores 25 años (en su caso, además, Prueba de Aptitud artística).</a:t>
            </a:r>
          </a:p>
          <a:p>
            <a:pPr lvl="1">
              <a:spcBef>
                <a:spcPts val="12"/>
              </a:spcBef>
              <a:spcAft>
                <a:spcPts val="60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Otros títulos: Bachiller, Técnico, Técnico Superior, Universitario o equivalente (en su caso, además, Prueba de Aptitud artística).</a:t>
            </a:r>
          </a:p>
          <a:p>
            <a:pPr marL="457200" lvl="1" indent="0">
              <a:spcBef>
                <a:spcPct val="10000"/>
              </a:spcBef>
              <a:spcAft>
                <a:spcPts val="12"/>
              </a:spcAft>
              <a:defRPr/>
            </a:pPr>
            <a:r>
              <a:rPr lang="es-ES_tradnl" altLang="es-ES" sz="1400" b="1" dirty="0">
                <a:solidFill>
                  <a:schemeClr val="accent1"/>
                </a:solidFill>
                <a:latin typeface="Calibri" panose="020F0502020204030204" pitchFamily="34" charset="0"/>
                <a:cs typeface="Times New Roman" panose="02020603050405020304" pitchFamily="18" charset="0"/>
              </a:rPr>
              <a:t>En cada subgrupo:</a:t>
            </a:r>
          </a:p>
          <a:p>
            <a:pPr lvl="1">
              <a:spcBef>
                <a:spcPct val="10000"/>
              </a:spcBef>
              <a:spcAft>
                <a:spcPct val="10000"/>
              </a:spcAft>
              <a:buFontTx/>
              <a:buChar char="-"/>
              <a:defRPr/>
            </a:pPr>
            <a:r>
              <a:rPr lang="es-ES_tradnl" altLang="es-ES" sz="1400" dirty="0">
                <a:solidFill>
                  <a:schemeClr val="accent1"/>
                </a:solidFill>
                <a:latin typeface="Calibri" panose="020F0502020204030204" pitchFamily="34" charset="0"/>
                <a:cs typeface="Times New Roman" panose="02020603050405020304" pitchFamily="18" charset="0"/>
              </a:rPr>
              <a:t>Nota acceso / Si existe empate: resultado del sorteo realizado en Comisión General Escolarización</a:t>
            </a:r>
            <a:endParaRPr lang="es-ES_tradnl" altLang="es-ES" sz="2000" b="1" dirty="0">
              <a:solidFill>
                <a:schemeClr val="accent1"/>
              </a:solidFill>
              <a:latin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p:cNvPr>
          <p:cNvSpPr txBox="1">
            <a:spLocks noChangeArrowheads="1"/>
          </p:cNvSpPr>
          <p:nvPr/>
        </p:nvSpPr>
        <p:spPr bwMode="auto">
          <a:xfrm>
            <a:off x="112713" y="96838"/>
            <a:ext cx="8580437" cy="6391493"/>
          </a:xfrm>
          <a:prstGeom prst="rect">
            <a:avLst/>
          </a:prstGeom>
          <a:noFill/>
          <a:ln>
            <a:noFill/>
          </a:ln>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800100" indent="-342900">
              <a:tabLst>
                <a:tab pos="457200" algn="l"/>
              </a:tabLst>
              <a:defRPr>
                <a:solidFill>
                  <a:schemeClr val="tx1"/>
                </a:solidFill>
                <a:latin typeface="Arial" panose="020B0604020202020204" pitchFamily="34" charset="0"/>
                <a:cs typeface="Arial" panose="020B0604020202020204" pitchFamily="34" charset="0"/>
              </a:defRPr>
            </a:lvl2pPr>
            <a:lvl3pPr marL="1257300" indent="-342900">
              <a:tabLst>
                <a:tab pos="457200" algn="l"/>
              </a:tabLst>
              <a:defRPr>
                <a:solidFill>
                  <a:schemeClr val="tx1"/>
                </a:solidFill>
                <a:latin typeface="Arial" panose="020B0604020202020204" pitchFamily="34" charset="0"/>
                <a:cs typeface="Arial" panose="020B0604020202020204" pitchFamily="34" charset="0"/>
              </a:defRPr>
            </a:lvl3pPr>
            <a:lvl4pPr marL="1714500" indent="-342900">
              <a:tabLst>
                <a:tab pos="457200" algn="l"/>
              </a:tabLst>
              <a:defRPr>
                <a:solidFill>
                  <a:schemeClr val="tx1"/>
                </a:solidFill>
                <a:latin typeface="Arial" panose="020B0604020202020204" pitchFamily="34" charset="0"/>
                <a:cs typeface="Arial" panose="020B0604020202020204" pitchFamily="34" charset="0"/>
              </a:defRPr>
            </a:lvl4pPr>
            <a:lvl5pPr marL="2171700" indent="-342900">
              <a:tabLst>
                <a:tab pos="457200" algn="l"/>
              </a:tabLst>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lvl="1">
              <a:spcBef>
                <a:spcPts val="0"/>
              </a:spcBef>
              <a:spcAft>
                <a:spcPts val="600"/>
              </a:spcAft>
              <a:defRPr/>
            </a:pPr>
            <a:r>
              <a:rPr lang="es-ES" altLang="es-ES" sz="2000" b="1" dirty="0">
                <a:solidFill>
                  <a:schemeClr val="accent1"/>
                </a:solidFill>
                <a:latin typeface="Calibri" panose="020F0502020204030204" pitchFamily="34" charset="0"/>
                <a:cs typeface="Times New Roman" panose="02020603050405020304" pitchFamily="18" charset="0"/>
              </a:rPr>
              <a:t>  FASE SEGUNDA: FORMACIÓN PROFESIONAL - GRADO SUPERIOR</a:t>
            </a:r>
          </a:p>
          <a:p>
            <a:pPr>
              <a:spcBef>
                <a:spcPts val="0"/>
              </a:spcBef>
              <a:spcAft>
                <a:spcPts val="200"/>
              </a:spcAft>
              <a:defRPr/>
            </a:pPr>
            <a:r>
              <a:rPr lang="es-ES_tradnl" altLang="es-ES" sz="1600" b="1" dirty="0">
                <a:solidFill>
                  <a:schemeClr val="accent1"/>
                </a:solidFill>
                <a:latin typeface="Calibri" panose="020F0502020204030204" pitchFamily="34" charset="0"/>
                <a:cs typeface="Times New Roman" panose="02020603050405020304" pitchFamily="18" charset="0"/>
              </a:rPr>
              <a:t>	</a:t>
            </a:r>
            <a:r>
              <a:rPr lang="es-ES_tradnl" altLang="es-ES" sz="1600" b="1" u="sng" dirty="0">
                <a:solidFill>
                  <a:schemeClr val="accent1"/>
                </a:solidFill>
                <a:latin typeface="Calibri" panose="020F0502020204030204" pitchFamily="34" charset="0"/>
                <a:cs typeface="Times New Roman" panose="02020603050405020304" pitchFamily="18" charset="0"/>
              </a:rPr>
              <a:t>Grupo de acceso ÚNICO</a:t>
            </a:r>
            <a:r>
              <a:rPr lang="es-ES_tradnl" altLang="es-ES" sz="1600" b="1" dirty="0">
                <a:solidFill>
                  <a:schemeClr val="accent1"/>
                </a:solidFill>
                <a:latin typeface="Calibri" panose="020F0502020204030204" pitchFamily="34" charset="0"/>
                <a:cs typeface="Times New Roman" panose="02020603050405020304" pitchFamily="18" charset="0"/>
              </a:rPr>
              <a:t>: </a:t>
            </a:r>
            <a:endParaRPr lang="es-ES_tradnl" altLang="es-ES" sz="2000" b="1" dirty="0">
              <a:solidFill>
                <a:schemeClr val="accent1"/>
              </a:solidFill>
              <a:latin typeface="Calibri" panose="020F0502020204030204" pitchFamily="34" charset="0"/>
              <a:cs typeface="Times New Roman" panose="02020603050405020304" pitchFamily="18" charset="0"/>
            </a:endParaRP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Título de Técnico de FP en el mismo curso / Curso de Acceso en el mismo curso / Bachiller en el mismo curso (modalidad y materia preferente – modalidad preferente – modalidad no preferente).</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Prueba de acceso GS preferente </a:t>
            </a:r>
            <a:r>
              <a:rPr lang="es-ES_tradnl" altLang="es-ES" sz="1400" i="1" dirty="0">
                <a:solidFill>
                  <a:schemeClr val="accent1"/>
                </a:solidFill>
                <a:latin typeface="Calibri" panose="020F0502020204030204" pitchFamily="34" charset="0"/>
                <a:cs typeface="Times New Roman" panose="02020603050405020304" pitchFamily="18" charset="0"/>
              </a:rPr>
              <a:t>(prueba de Navarra) </a:t>
            </a:r>
            <a:r>
              <a:rPr lang="es-ES_tradnl" altLang="es-ES" sz="1400" dirty="0">
                <a:solidFill>
                  <a:schemeClr val="accent1"/>
                </a:solidFill>
                <a:latin typeface="Calibri" panose="020F0502020204030204" pitchFamily="34" charset="0"/>
                <a:cs typeface="Times New Roman" panose="02020603050405020304" pitchFamily="18" charset="0"/>
              </a:rPr>
              <a:t>o excluyente </a:t>
            </a:r>
            <a:r>
              <a:rPr lang="es-ES_tradnl" altLang="es-ES" sz="1400" i="1" dirty="0">
                <a:solidFill>
                  <a:schemeClr val="accent1"/>
                </a:solidFill>
                <a:latin typeface="Calibri" panose="020F0502020204030204" pitchFamily="34" charset="0"/>
                <a:cs typeface="Times New Roman" panose="02020603050405020304" pitchFamily="18" charset="0"/>
              </a:rPr>
              <a:t>(prueba de otra CCAA)</a:t>
            </a:r>
            <a:r>
              <a:rPr lang="es-ES_tradnl" altLang="es-ES" sz="1400" dirty="0">
                <a:solidFill>
                  <a:schemeClr val="accent1"/>
                </a:solidFill>
                <a:latin typeface="Calibri" panose="020F0502020204030204" pitchFamily="34" charset="0"/>
                <a:cs typeface="Times New Roman" panose="02020603050405020304" pitchFamily="18" charset="0"/>
              </a:rPr>
              <a:t> o Prueba acceso universidad &gt; 25 años preferente.</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Título de Técnico de FP que no se encuentre en la situación del punto 1 / Bachiller en cursos anteriores (modalidad y materia preferente – modalidad preferente – modalidad no preferente).</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Prueba de acceso GS no preferente </a:t>
            </a:r>
            <a:r>
              <a:rPr lang="es-ES_tradnl" altLang="es-ES" sz="1400" i="1" dirty="0">
                <a:solidFill>
                  <a:schemeClr val="accent1"/>
                </a:solidFill>
                <a:latin typeface="Calibri" panose="020F0502020204030204" pitchFamily="34" charset="0"/>
                <a:cs typeface="Times New Roman" panose="02020603050405020304" pitchFamily="18" charset="0"/>
              </a:rPr>
              <a:t>(prueba de Navarra) </a:t>
            </a:r>
            <a:r>
              <a:rPr lang="es-ES_tradnl" altLang="es-ES" sz="1400" dirty="0">
                <a:solidFill>
                  <a:schemeClr val="accent1"/>
                </a:solidFill>
                <a:latin typeface="Calibri" panose="020F0502020204030204" pitchFamily="34" charset="0"/>
                <a:cs typeface="Times New Roman" panose="02020603050405020304" pitchFamily="18" charset="0"/>
              </a:rPr>
              <a:t>o Prueba acceso universidad &gt; 25 años no preferente.</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Otros títulos: Técnico Superior, Universitario o equivalente.</a:t>
            </a:r>
          </a:p>
          <a:p>
            <a:pPr lvl="1">
              <a:spcBef>
                <a:spcPts val="0"/>
              </a:spcBef>
              <a:spcAft>
                <a:spcPts val="0"/>
              </a:spcAft>
              <a:defRPr/>
            </a:pPr>
            <a:r>
              <a:rPr lang="es-ES_tradnl" altLang="es-ES" sz="1400" b="1" dirty="0">
                <a:solidFill>
                  <a:schemeClr val="accent1"/>
                </a:solidFill>
                <a:latin typeface="Calibri" panose="020F0502020204030204" pitchFamily="34" charset="0"/>
                <a:cs typeface="Times New Roman" panose="02020603050405020304" pitchFamily="18" charset="0"/>
              </a:rPr>
              <a:t>En cada subgrupo:</a:t>
            </a:r>
          </a:p>
          <a:p>
            <a:pPr lvl="1">
              <a:spcBef>
                <a:spcPts val="0"/>
              </a:spcBef>
              <a:spcAft>
                <a:spcPts val="0"/>
              </a:spcAft>
              <a:buFontTx/>
              <a:buChar char="-"/>
              <a:defRPr/>
            </a:pPr>
            <a:r>
              <a:rPr lang="es-ES_tradnl" altLang="es-ES" sz="1400" dirty="0">
                <a:solidFill>
                  <a:schemeClr val="accent1"/>
                </a:solidFill>
                <a:latin typeface="Calibri" panose="020F0502020204030204" pitchFamily="34" charset="0"/>
                <a:cs typeface="Times New Roman" panose="02020603050405020304" pitchFamily="18" charset="0"/>
              </a:rPr>
              <a:t>Nota acceso / Si existe empate: resultado del sorteo realizado en Comisión General Escolarización</a:t>
            </a:r>
          </a:p>
          <a:p>
            <a:pPr>
              <a:spcBef>
                <a:spcPts val="0"/>
              </a:spcBef>
              <a:spcAft>
                <a:spcPts val="0"/>
              </a:spcAft>
              <a:defRPr/>
            </a:pPr>
            <a:r>
              <a:rPr lang="es-ES_tradnl" altLang="es-ES" sz="1600" dirty="0">
                <a:solidFill>
                  <a:schemeClr val="accent1"/>
                </a:solidFill>
                <a:latin typeface="Calibri" panose="020F0502020204030204" pitchFamily="34" charset="0"/>
                <a:cs typeface="Times New Roman" panose="02020603050405020304" pitchFamily="18" charset="0"/>
              </a:rPr>
              <a:t>	</a:t>
            </a:r>
            <a:endParaRPr lang="es-ES_tradnl" altLang="es-ES" sz="800" dirty="0">
              <a:solidFill>
                <a:schemeClr val="accent1"/>
              </a:solidFill>
              <a:latin typeface="Calibri" panose="020F0502020204030204" pitchFamily="34" charset="0"/>
              <a:cs typeface="Times New Roman" panose="02020603050405020304" pitchFamily="18" charset="0"/>
            </a:endParaRPr>
          </a:p>
          <a:p>
            <a:pPr lvl="1">
              <a:spcBef>
                <a:spcPts val="0"/>
              </a:spcBef>
              <a:spcAft>
                <a:spcPts val="600"/>
              </a:spcAft>
              <a:defRPr/>
            </a:pPr>
            <a:r>
              <a:rPr lang="es-ES" altLang="es-ES" sz="2000" b="1" dirty="0">
                <a:solidFill>
                  <a:schemeClr val="accent1"/>
                </a:solidFill>
                <a:latin typeface="Calibri" panose="020F0502020204030204" pitchFamily="34" charset="0"/>
                <a:cs typeface="Times New Roman" panose="02020603050405020304" pitchFamily="18" charset="0"/>
              </a:rPr>
              <a:t>  FASE SEGUNDA: ARTES PLÁSTICAS Y DISEÑO - GRADO SUPERIOR</a:t>
            </a:r>
          </a:p>
          <a:p>
            <a:pPr>
              <a:spcBef>
                <a:spcPts val="0"/>
              </a:spcBef>
              <a:spcAft>
                <a:spcPts val="200"/>
              </a:spcAft>
              <a:defRPr/>
            </a:pPr>
            <a:r>
              <a:rPr lang="es-ES_tradnl" altLang="es-ES" sz="1600" b="1" dirty="0">
                <a:solidFill>
                  <a:schemeClr val="accent1"/>
                </a:solidFill>
                <a:latin typeface="Calibri" panose="020F0502020204030204" pitchFamily="34" charset="0"/>
                <a:cs typeface="Times New Roman" panose="02020603050405020304" pitchFamily="18" charset="0"/>
              </a:rPr>
              <a:t>	</a:t>
            </a:r>
            <a:r>
              <a:rPr lang="es-ES_tradnl" altLang="es-ES" sz="1600" b="1" u="sng" dirty="0">
                <a:solidFill>
                  <a:schemeClr val="accent1"/>
                </a:solidFill>
                <a:latin typeface="Calibri" panose="020F0502020204030204" pitchFamily="34" charset="0"/>
                <a:cs typeface="Times New Roman" panose="02020603050405020304" pitchFamily="18" charset="0"/>
              </a:rPr>
              <a:t>Grupo de acceso ÚNICO</a:t>
            </a:r>
            <a:r>
              <a:rPr lang="es-ES_tradnl" altLang="es-ES" sz="1600" b="1" dirty="0">
                <a:solidFill>
                  <a:schemeClr val="accent1"/>
                </a:solidFill>
                <a:latin typeface="Calibri" panose="020F0502020204030204" pitchFamily="34" charset="0"/>
                <a:cs typeface="Times New Roman" panose="02020603050405020304" pitchFamily="18" charset="0"/>
              </a:rPr>
              <a:t>: </a:t>
            </a:r>
            <a:endParaRPr lang="es-ES_tradnl" altLang="es-ES" sz="2000" b="1" dirty="0">
              <a:solidFill>
                <a:schemeClr val="accent1"/>
              </a:solidFill>
              <a:latin typeface="Calibri" panose="020F0502020204030204" pitchFamily="34" charset="0"/>
              <a:cs typeface="Times New Roman" panose="02020603050405020304" pitchFamily="18" charset="0"/>
            </a:endParaRP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Bachiller en el mismo curso, modalidad de Artes (exento de la Prueba de Aptitud artística)</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Bachiller en el mismo curso, otra modalidad y, además, Prueba de Aptitud artística.</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Bachiller en cursos anteriores, modalidad de Artes (exento de la Prueba de Aptitud artística)</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Bachiller en cursos anteriores, otra modalidad y, además, Prueba de Aptitud artística.</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Prueba de acceso GS preferente </a:t>
            </a:r>
            <a:r>
              <a:rPr lang="es-ES_tradnl" altLang="es-ES" sz="1400" i="1" dirty="0">
                <a:solidFill>
                  <a:schemeClr val="accent1"/>
                </a:solidFill>
                <a:latin typeface="Calibri" panose="020F0502020204030204" pitchFamily="34" charset="0"/>
                <a:cs typeface="Times New Roman" panose="02020603050405020304" pitchFamily="18" charset="0"/>
              </a:rPr>
              <a:t>(prueba de Navarra)</a:t>
            </a:r>
            <a:r>
              <a:rPr lang="es-ES_tradnl" altLang="es-ES" sz="1400" dirty="0">
                <a:solidFill>
                  <a:schemeClr val="accent1"/>
                </a:solidFill>
                <a:latin typeface="Calibri" panose="020F0502020204030204" pitchFamily="34" charset="0"/>
                <a:cs typeface="Times New Roman" panose="02020603050405020304" pitchFamily="18" charset="0"/>
              </a:rPr>
              <a:t> o excluyente </a:t>
            </a:r>
            <a:r>
              <a:rPr lang="es-ES_tradnl" altLang="es-ES" sz="1400" i="1" dirty="0">
                <a:solidFill>
                  <a:schemeClr val="accent1"/>
                </a:solidFill>
                <a:latin typeface="Calibri" panose="020F0502020204030204" pitchFamily="34" charset="0"/>
                <a:cs typeface="Times New Roman" panose="02020603050405020304" pitchFamily="18" charset="0"/>
              </a:rPr>
              <a:t>(prueba de otra CCAA) </a:t>
            </a:r>
            <a:r>
              <a:rPr lang="es-ES_tradnl" altLang="es-ES" sz="1400" dirty="0">
                <a:solidFill>
                  <a:schemeClr val="accent1"/>
                </a:solidFill>
                <a:latin typeface="Calibri" panose="020F0502020204030204" pitchFamily="34" charset="0"/>
                <a:cs typeface="Times New Roman" panose="02020603050405020304" pitchFamily="18" charset="0"/>
              </a:rPr>
              <a:t>o Prueba acceso universidad &gt; 25 años preferente</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Prueba acceso GS no preferente </a:t>
            </a:r>
            <a:r>
              <a:rPr lang="es-ES_tradnl" altLang="es-ES" sz="1400" i="1" dirty="0">
                <a:solidFill>
                  <a:schemeClr val="accent1"/>
                </a:solidFill>
                <a:latin typeface="Calibri" panose="020F0502020204030204" pitchFamily="34" charset="0"/>
                <a:cs typeface="Times New Roman" panose="02020603050405020304" pitchFamily="18" charset="0"/>
              </a:rPr>
              <a:t>(prueba de Navarra)</a:t>
            </a:r>
            <a:r>
              <a:rPr lang="es-ES_tradnl" altLang="es-ES" sz="1400" dirty="0">
                <a:solidFill>
                  <a:schemeClr val="accent1"/>
                </a:solidFill>
                <a:latin typeface="Calibri" panose="020F0502020204030204" pitchFamily="34" charset="0"/>
                <a:cs typeface="Times New Roman" panose="02020603050405020304" pitchFamily="18" charset="0"/>
              </a:rPr>
              <a:t> o Prueba acceso universidad &gt; 25 años no preferente.</a:t>
            </a:r>
          </a:p>
          <a:p>
            <a:pPr lvl="1">
              <a:spcBef>
                <a:spcPts val="0"/>
              </a:spcBef>
              <a:spcAft>
                <a:spcPts val="0"/>
              </a:spcAft>
              <a:buFontTx/>
              <a:buAutoNum type="arabicPeriod"/>
              <a:defRPr/>
            </a:pPr>
            <a:r>
              <a:rPr lang="es-ES_tradnl" altLang="es-ES" sz="1400" dirty="0">
                <a:solidFill>
                  <a:schemeClr val="accent1"/>
                </a:solidFill>
                <a:latin typeface="Calibri" panose="020F0502020204030204" pitchFamily="34" charset="0"/>
                <a:cs typeface="Times New Roman" panose="02020603050405020304" pitchFamily="18" charset="0"/>
              </a:rPr>
              <a:t>Otros títulos (Técnico superior, Universitario…)</a:t>
            </a:r>
          </a:p>
          <a:p>
            <a:pPr marL="457200" lvl="1" indent="0">
              <a:spcBef>
                <a:spcPts val="0"/>
              </a:spcBef>
              <a:spcAft>
                <a:spcPts val="0"/>
              </a:spcAft>
              <a:defRPr/>
            </a:pPr>
            <a:r>
              <a:rPr lang="es-ES_tradnl" altLang="es-ES" sz="1400" b="1" dirty="0">
                <a:solidFill>
                  <a:schemeClr val="accent1"/>
                </a:solidFill>
                <a:latin typeface="Calibri" panose="020F0502020204030204" pitchFamily="34" charset="0"/>
                <a:cs typeface="Times New Roman" panose="02020603050405020304" pitchFamily="18" charset="0"/>
              </a:rPr>
              <a:t>En cada subgrupo:</a:t>
            </a:r>
          </a:p>
          <a:p>
            <a:pPr lvl="1">
              <a:spcBef>
                <a:spcPts val="0"/>
              </a:spcBef>
              <a:spcAft>
                <a:spcPts val="0"/>
              </a:spcAft>
              <a:buFontTx/>
              <a:buChar char="-"/>
              <a:defRPr/>
            </a:pPr>
            <a:r>
              <a:rPr lang="es-ES_tradnl" altLang="es-ES" sz="1400" dirty="0">
                <a:solidFill>
                  <a:schemeClr val="accent1"/>
                </a:solidFill>
                <a:latin typeface="Calibri" panose="020F0502020204030204" pitchFamily="34" charset="0"/>
                <a:cs typeface="Times New Roman" panose="02020603050405020304" pitchFamily="18" charset="0"/>
              </a:rPr>
              <a:t>Nota acceso / Si existe empate: resultado del sorteo realizado en Comisión General Escolarización</a:t>
            </a:r>
            <a:endParaRPr lang="es-ES_tradnl" altLang="es-ES" sz="2000" b="1" dirty="0">
              <a:solidFill>
                <a:schemeClr val="accent1"/>
              </a:solidFill>
              <a:latin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p:cNvPr>
          <p:cNvSpPr txBox="1">
            <a:spLocks noChangeArrowheads="1"/>
          </p:cNvSpPr>
          <p:nvPr/>
        </p:nvSpPr>
        <p:spPr bwMode="auto">
          <a:xfrm>
            <a:off x="141288" y="246063"/>
            <a:ext cx="8861425" cy="6227859"/>
          </a:xfrm>
          <a:prstGeom prst="rect">
            <a:avLst/>
          </a:prstGeom>
          <a:noFill/>
          <a:ln>
            <a:noFill/>
          </a:ln>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800100" indent="-342900">
              <a:tabLst>
                <a:tab pos="457200" algn="l"/>
              </a:tabLst>
              <a:defRPr>
                <a:solidFill>
                  <a:schemeClr val="tx1"/>
                </a:solidFill>
                <a:latin typeface="Arial" panose="020B0604020202020204" pitchFamily="34" charset="0"/>
                <a:cs typeface="Arial" panose="020B0604020202020204" pitchFamily="34" charset="0"/>
              </a:defRPr>
            </a:lvl2pPr>
            <a:lvl3pPr marL="1257300" indent="-342900">
              <a:tabLst>
                <a:tab pos="457200" algn="l"/>
              </a:tabLst>
              <a:defRPr>
                <a:solidFill>
                  <a:schemeClr val="tx1"/>
                </a:solidFill>
                <a:latin typeface="Arial" panose="020B0604020202020204" pitchFamily="34" charset="0"/>
                <a:cs typeface="Arial" panose="020B0604020202020204" pitchFamily="34" charset="0"/>
              </a:defRPr>
            </a:lvl3pPr>
            <a:lvl4pPr marL="1714500" indent="-342900">
              <a:tabLst>
                <a:tab pos="457200" algn="l"/>
              </a:tabLst>
              <a:defRPr>
                <a:solidFill>
                  <a:schemeClr val="tx1"/>
                </a:solidFill>
                <a:latin typeface="Arial" panose="020B0604020202020204" pitchFamily="34" charset="0"/>
                <a:cs typeface="Arial" panose="020B0604020202020204" pitchFamily="34" charset="0"/>
              </a:defRPr>
            </a:lvl4pPr>
            <a:lvl5pPr marL="2171700" indent="-342900">
              <a:tabLst>
                <a:tab pos="457200" algn="l"/>
              </a:tabLst>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lvl="1" algn="ctr">
              <a:spcBef>
                <a:spcPct val="20000"/>
              </a:spcBef>
              <a:spcAft>
                <a:spcPts val="1200"/>
              </a:spcAft>
              <a:defRPr/>
            </a:pPr>
            <a:r>
              <a:rPr lang="es-ES" altLang="es-ES" sz="2000" b="1" u="sng" dirty="0">
                <a:solidFill>
                  <a:srgbClr val="336699"/>
                </a:solidFill>
                <a:latin typeface="Calibri" panose="020F0502020204030204" pitchFamily="34" charset="0"/>
                <a:cs typeface="Times New Roman" panose="02020603050405020304" pitchFamily="18" charset="0"/>
              </a:rPr>
              <a:t>LISTAS DE ADMITIDOS/AS - MATRÍCULA</a:t>
            </a:r>
          </a:p>
          <a:p>
            <a:pPr lvl="1">
              <a:spcBef>
                <a:spcPct val="10000"/>
              </a:spcBef>
              <a:spcAft>
                <a:spcPct val="10000"/>
              </a:spcAft>
              <a:defRPr/>
            </a:pPr>
            <a:r>
              <a:rPr lang="es-ES" altLang="es-ES" sz="1600" dirty="0">
                <a:solidFill>
                  <a:srgbClr val="336699"/>
                </a:solidFill>
                <a:latin typeface="Calibri" panose="020F0502020204030204" pitchFamily="34" charset="0"/>
                <a:cs typeface="Times New Roman" panose="02020603050405020304" pitchFamily="18" charset="0"/>
              </a:rPr>
              <a:t>					</a:t>
            </a:r>
            <a:r>
              <a:rPr lang="es-ES" altLang="es-ES" sz="1600" b="1" dirty="0">
                <a:solidFill>
                  <a:srgbClr val="336699"/>
                </a:solidFill>
                <a:latin typeface="Calibri" panose="020F0502020204030204" pitchFamily="34" charset="0"/>
                <a:cs typeface="Times New Roman" panose="02020603050405020304" pitchFamily="18" charset="0"/>
              </a:rPr>
              <a:t>			</a:t>
            </a:r>
            <a:r>
              <a:rPr lang="es-ES" altLang="es-ES" b="1" dirty="0">
                <a:solidFill>
                  <a:srgbClr val="FF0000"/>
                </a:solidFill>
                <a:latin typeface="Calibri" panose="020F0502020204030204" pitchFamily="34" charset="0"/>
                <a:cs typeface="Times New Roman" panose="02020603050405020304" pitchFamily="18" charset="0"/>
              </a:rPr>
              <a:t>¡¡¡Qué proceso tan </a:t>
            </a:r>
            <a:r>
              <a:rPr lang="es-ES" altLang="es-ES" b="1" dirty="0" err="1">
                <a:solidFill>
                  <a:srgbClr val="FF0000"/>
                </a:solidFill>
                <a:latin typeface="Calibri" panose="020F0502020204030204" pitchFamily="34" charset="0"/>
                <a:cs typeface="Times New Roman" panose="02020603050405020304" pitchFamily="18" charset="0"/>
              </a:rPr>
              <a:t>largoooooo</a:t>
            </a:r>
            <a:r>
              <a:rPr lang="es-ES" altLang="es-ES" b="1" dirty="0">
                <a:solidFill>
                  <a:srgbClr val="FF0000"/>
                </a:solidFill>
                <a:latin typeface="Calibri" panose="020F0502020204030204" pitchFamily="34" charset="0"/>
                <a:cs typeface="Times New Roman" panose="02020603050405020304" pitchFamily="18" charset="0"/>
              </a:rPr>
              <a:t>…!!!</a:t>
            </a:r>
          </a:p>
          <a:p>
            <a:pPr lvl="1">
              <a:spcBef>
                <a:spcPct val="10000"/>
              </a:spcBef>
              <a:spcAft>
                <a:spcPct val="10000"/>
              </a:spcAft>
              <a:defRPr/>
            </a:pPr>
            <a:r>
              <a:rPr lang="es-ES" altLang="es-ES" b="1" dirty="0">
                <a:solidFill>
                  <a:srgbClr val="FF0000"/>
                </a:solidFill>
                <a:latin typeface="Calibri" panose="020F0502020204030204" pitchFamily="34" charset="0"/>
                <a:cs typeface="Times New Roman" panose="02020603050405020304" pitchFamily="18" charset="0"/>
              </a:rPr>
              <a:t>						¿cuándo puedo obtener plaza? ¿cuándo me matriculo?</a:t>
            </a:r>
          </a:p>
          <a:p>
            <a:pPr lvl="1">
              <a:spcBef>
                <a:spcPts val="900"/>
              </a:spcBef>
              <a:spcAft>
                <a:spcPts val="0"/>
              </a:spcAft>
              <a:defRPr/>
            </a:pPr>
            <a:r>
              <a:rPr lang="es-ES" altLang="es-ES" b="1" dirty="0">
                <a:solidFill>
                  <a:srgbClr val="FF0000"/>
                </a:solidFill>
                <a:latin typeface="Calibri" panose="020F0502020204030204" pitchFamily="34" charset="0"/>
                <a:cs typeface="Times New Roman" panose="02020603050405020304" pitchFamily="18" charset="0"/>
              </a:rPr>
              <a:t>						</a:t>
            </a:r>
            <a:r>
              <a:rPr lang="es-ES" altLang="es-ES" sz="1600" dirty="0">
                <a:solidFill>
                  <a:srgbClr val="336699"/>
                </a:solidFill>
                <a:latin typeface="Calibri" panose="020F0502020204030204" pitchFamily="34" charset="0"/>
                <a:cs typeface="Times New Roman" panose="02020603050405020304" pitchFamily="18" charset="0"/>
              </a:rPr>
              <a:t>SE PUEDE OBTENER PLAZA EN CUALQUIERA DE LOS LISTADOS</a:t>
            </a:r>
          </a:p>
          <a:p>
            <a:pPr lvl="1">
              <a:spcBef>
                <a:spcPts val="0"/>
              </a:spcBef>
              <a:spcAft>
                <a:spcPts val="0"/>
              </a:spcAft>
              <a:defRPr/>
            </a:pPr>
            <a:r>
              <a:rPr lang="es-ES" altLang="es-ES" sz="1600" dirty="0">
                <a:solidFill>
                  <a:srgbClr val="336699"/>
                </a:solidFill>
                <a:latin typeface="Calibri" panose="020F0502020204030204" pitchFamily="34" charset="0"/>
                <a:cs typeface="Times New Roman" panose="02020603050405020304" pitchFamily="18" charset="0"/>
              </a:rPr>
              <a:t>						(2 en la Fase Primera y 3 en la Fase Segunda)</a:t>
            </a:r>
          </a:p>
          <a:p>
            <a:pPr lvl="1">
              <a:spcBef>
                <a:spcPts val="900"/>
              </a:spcBef>
              <a:spcAft>
                <a:spcPts val="0"/>
              </a:spcAft>
              <a:defRPr/>
            </a:pPr>
            <a:r>
              <a:rPr lang="es-ES" altLang="es-ES" sz="1600" b="1" i="1" dirty="0">
                <a:solidFill>
                  <a:srgbClr val="336699"/>
                </a:solidFill>
                <a:latin typeface="Calibri" panose="020F0502020204030204" pitchFamily="34" charset="0"/>
                <a:cs typeface="Times New Roman" panose="02020603050405020304" pitchFamily="18" charset="0"/>
              </a:rPr>
              <a:t>					HAY QUE ESTAR ATENTO EN JULIO Y SEPTIEMBRE (incluyendo 31 de agosto)</a:t>
            </a:r>
          </a:p>
          <a:p>
            <a:pPr lvl="1" algn="just">
              <a:spcBef>
                <a:spcPts val="0"/>
              </a:spcBef>
              <a:spcAft>
                <a:spcPts val="0"/>
              </a:spcAft>
              <a:defRPr/>
            </a:pPr>
            <a:r>
              <a:rPr lang="es-ES" altLang="es-ES" sz="1600" b="1" i="1" dirty="0">
                <a:solidFill>
                  <a:srgbClr val="336699"/>
                </a:solidFill>
                <a:latin typeface="Calibri" panose="020F0502020204030204" pitchFamily="34" charset="0"/>
                <a:cs typeface="Times New Roman" panose="02020603050405020304" pitchFamily="18" charset="0"/>
              </a:rPr>
              <a:t>					</a:t>
            </a:r>
            <a:r>
              <a:rPr lang="es-ES" altLang="es-ES" sz="1600" i="1" dirty="0">
                <a:solidFill>
                  <a:srgbClr val="FF0000"/>
                </a:solidFill>
                <a:latin typeface="Calibri" panose="020F0502020204030204" pitchFamily="34" charset="0"/>
                <a:cs typeface="Times New Roman" panose="02020603050405020304" pitchFamily="18" charset="0"/>
              </a:rPr>
              <a:t>Para evitar que un despiste ocasione que seamos excluidos de la admisión.</a:t>
            </a:r>
            <a:r>
              <a:rPr lang="es-ES" altLang="es-ES" sz="800" i="1" dirty="0">
                <a:solidFill>
                  <a:srgbClr val="336699"/>
                </a:solidFill>
                <a:latin typeface="Calibri" panose="020F0502020204030204" pitchFamily="34" charset="0"/>
                <a:cs typeface="Times New Roman" panose="02020603050405020304" pitchFamily="18" charset="0"/>
              </a:rPr>
              <a:t>	</a:t>
            </a:r>
          </a:p>
          <a:p>
            <a:pPr lvl="1">
              <a:spcBef>
                <a:spcPts val="0"/>
              </a:spcBef>
              <a:spcAft>
                <a:spcPts val="0"/>
              </a:spcAft>
              <a:defRPr/>
            </a:pPr>
            <a:r>
              <a:rPr lang="es-ES" altLang="es-ES" sz="1600" dirty="0">
                <a:solidFill>
                  <a:srgbClr val="336699"/>
                </a:solidFill>
                <a:latin typeface="Calibri" panose="020F0502020204030204" pitchFamily="34" charset="0"/>
                <a:cs typeface="Times New Roman" panose="02020603050405020304" pitchFamily="18" charset="0"/>
              </a:rPr>
              <a:t>- Cada listado de admitidos/as tiene sus fechas de matrícula. SI SE HA OBTENIDO </a:t>
            </a:r>
            <a:r>
              <a:rPr lang="es-ES" altLang="es-ES" sz="1600" b="1" dirty="0">
                <a:solidFill>
                  <a:srgbClr val="336699"/>
                </a:solidFill>
                <a:latin typeface="Calibri" panose="020F0502020204030204" pitchFamily="34" charset="0"/>
                <a:cs typeface="Times New Roman" panose="02020603050405020304" pitchFamily="18" charset="0"/>
              </a:rPr>
              <a:t>PLAZA Y NO SE MATRICULA</a:t>
            </a:r>
            <a:r>
              <a:rPr lang="es-ES" altLang="es-ES" sz="1600" dirty="0">
                <a:solidFill>
                  <a:srgbClr val="336699"/>
                </a:solidFill>
                <a:latin typeface="Calibri" panose="020F0502020204030204" pitchFamily="34" charset="0"/>
                <a:cs typeface="Times New Roman" panose="02020603050405020304" pitchFamily="18" charset="0"/>
              </a:rPr>
              <a:t>, </a:t>
            </a:r>
            <a:r>
              <a:rPr lang="es-ES" altLang="es-ES" sz="1600" b="1" dirty="0">
                <a:solidFill>
                  <a:srgbClr val="336699"/>
                </a:solidFill>
                <a:latin typeface="Calibri" panose="020F0502020204030204" pitchFamily="34" charset="0"/>
                <a:cs typeface="Times New Roman" panose="02020603050405020304" pitchFamily="18" charset="0"/>
              </a:rPr>
              <a:t>SE EXCLUYE</a:t>
            </a:r>
            <a:r>
              <a:rPr lang="es-ES" altLang="es-ES" sz="1600" dirty="0">
                <a:solidFill>
                  <a:srgbClr val="336699"/>
                </a:solidFill>
                <a:latin typeface="Calibri" panose="020F0502020204030204" pitchFamily="34" charset="0"/>
                <a:cs typeface="Times New Roman" panose="02020603050405020304" pitchFamily="18" charset="0"/>
              </a:rPr>
              <a:t> DEL PROCESO DE ADMISIÓN... como se señala a continuación:</a:t>
            </a:r>
          </a:p>
          <a:p>
            <a:pPr lvl="1">
              <a:spcBef>
                <a:spcPts val="600"/>
              </a:spcBef>
              <a:spcAft>
                <a:spcPts val="0"/>
              </a:spcAft>
              <a:buFontTx/>
              <a:buChar char="-"/>
              <a:defRPr/>
            </a:pPr>
            <a:r>
              <a:rPr lang="es-ES" altLang="es-ES" sz="1600" dirty="0">
                <a:solidFill>
                  <a:srgbClr val="336699"/>
                </a:solidFill>
                <a:latin typeface="Calibri" panose="020F0502020204030204" pitchFamily="34" charset="0"/>
                <a:cs typeface="Times New Roman" panose="02020603050405020304" pitchFamily="18" charset="0"/>
              </a:rPr>
              <a:t>Si ha sido </a:t>
            </a:r>
            <a:r>
              <a:rPr lang="es-ES" altLang="es-ES" sz="1600" u="sng" dirty="0">
                <a:solidFill>
                  <a:srgbClr val="336699"/>
                </a:solidFill>
                <a:latin typeface="Calibri" panose="020F0502020204030204" pitchFamily="34" charset="0"/>
                <a:cs typeface="Times New Roman" panose="02020603050405020304" pitchFamily="18" charset="0"/>
              </a:rPr>
              <a:t>admitido/a POR PRIMERA VEZ</a:t>
            </a:r>
            <a:r>
              <a:rPr lang="es-ES" altLang="es-ES" sz="1600" dirty="0">
                <a:solidFill>
                  <a:srgbClr val="336699"/>
                </a:solidFill>
                <a:latin typeface="Calibri" panose="020F0502020204030204" pitchFamily="34" charset="0"/>
                <a:cs typeface="Times New Roman" panose="02020603050405020304" pitchFamily="18" charset="0"/>
              </a:rPr>
              <a:t>: 2 posibles acciones… </a:t>
            </a:r>
          </a:p>
          <a:p>
            <a:pPr lvl="2">
              <a:spcBef>
                <a:spcPts val="0"/>
              </a:spcBef>
              <a:spcAft>
                <a:spcPts val="0"/>
              </a:spcAft>
              <a:buFontTx/>
              <a:buChar char="-"/>
              <a:defRPr/>
            </a:pPr>
            <a:r>
              <a:rPr lang="es-ES" altLang="es-ES" sz="1600" b="1" dirty="0">
                <a:solidFill>
                  <a:srgbClr val="336699"/>
                </a:solidFill>
                <a:latin typeface="Calibri" panose="020F0502020204030204" pitchFamily="34" charset="0"/>
                <a:cs typeface="Times New Roman" panose="02020603050405020304" pitchFamily="18" charset="0"/>
              </a:rPr>
              <a:t>o se matricula… </a:t>
            </a:r>
            <a:r>
              <a:rPr lang="es-ES" altLang="es-ES" sz="1600" dirty="0">
                <a:solidFill>
                  <a:srgbClr val="336699"/>
                </a:solidFill>
                <a:latin typeface="Calibri" panose="020F0502020204030204" pitchFamily="34" charset="0"/>
                <a:cs typeface="Times New Roman" panose="02020603050405020304" pitchFamily="18" charset="0"/>
              </a:rPr>
              <a:t>(Ya tiene asegurada la plaza. Y si ha sido admitido en una opción 2ª, 3ª, 4ª, 5ª o 6ª, tiene que decidir al matricularse SI MEJORA OPCIÓN o NO MEJORA OPCIÓN. Y si ha sido admitido en su 1ª opción, al matricularse no puede elegir Mejora de opción) </a:t>
            </a:r>
          </a:p>
          <a:p>
            <a:pPr lvl="2">
              <a:spcBef>
                <a:spcPts val="0"/>
              </a:spcBef>
              <a:spcAft>
                <a:spcPts val="0"/>
              </a:spcAft>
              <a:buFontTx/>
              <a:buChar char="-"/>
              <a:defRPr/>
            </a:pPr>
            <a:r>
              <a:rPr lang="es-ES" altLang="es-ES" sz="1600" dirty="0">
                <a:solidFill>
                  <a:srgbClr val="336699"/>
                </a:solidFill>
                <a:latin typeface="Calibri" panose="020F0502020204030204" pitchFamily="34" charset="0"/>
                <a:cs typeface="Times New Roman" panose="02020603050405020304" pitchFamily="18" charset="0"/>
              </a:rPr>
              <a:t>o</a:t>
            </a:r>
            <a:r>
              <a:rPr lang="es-ES" altLang="es-ES" sz="1600" b="1" dirty="0">
                <a:solidFill>
                  <a:srgbClr val="336699"/>
                </a:solidFill>
                <a:latin typeface="Calibri" panose="020F0502020204030204" pitchFamily="34" charset="0"/>
                <a:cs typeface="Times New Roman" panose="02020603050405020304" pitchFamily="18" charset="0"/>
              </a:rPr>
              <a:t> no se matricula… </a:t>
            </a:r>
            <a:r>
              <a:rPr lang="es-ES" altLang="es-ES" sz="1600" dirty="0">
                <a:solidFill>
                  <a:srgbClr val="336699"/>
                </a:solidFill>
                <a:latin typeface="Calibri" panose="020F0502020204030204" pitchFamily="34" charset="0"/>
                <a:cs typeface="Times New Roman" panose="02020603050405020304" pitchFamily="18" charset="0"/>
              </a:rPr>
              <a:t>(y se le excluye del proceso de admisión)</a:t>
            </a:r>
          </a:p>
          <a:p>
            <a:pPr lvl="1">
              <a:spcBef>
                <a:spcPts val="600"/>
              </a:spcBef>
              <a:spcAft>
                <a:spcPts val="0"/>
              </a:spcAft>
              <a:buFontTx/>
              <a:buChar char="-"/>
              <a:defRPr/>
            </a:pPr>
            <a:r>
              <a:rPr lang="es-ES" altLang="es-ES" sz="1600" dirty="0">
                <a:solidFill>
                  <a:srgbClr val="336699"/>
                </a:solidFill>
                <a:latin typeface="Calibri" panose="020F0502020204030204" pitchFamily="34" charset="0"/>
                <a:cs typeface="Times New Roman" panose="02020603050405020304" pitchFamily="18" charset="0"/>
              </a:rPr>
              <a:t>Si ha sido </a:t>
            </a:r>
            <a:r>
              <a:rPr lang="es-ES" altLang="es-ES" sz="1600" u="sng" dirty="0">
                <a:solidFill>
                  <a:srgbClr val="336699"/>
                </a:solidFill>
                <a:latin typeface="Calibri" panose="020F0502020204030204" pitchFamily="34" charset="0"/>
                <a:cs typeface="Times New Roman" panose="02020603050405020304" pitchFamily="18" charset="0"/>
              </a:rPr>
              <a:t>admitido/a COMO CONSECUENCIA DE UNA MEJORA DE OPCIÓN</a:t>
            </a:r>
            <a:r>
              <a:rPr lang="es-ES" altLang="es-ES" sz="1600" dirty="0">
                <a:solidFill>
                  <a:srgbClr val="336699"/>
                </a:solidFill>
                <a:latin typeface="Calibri" panose="020F0502020204030204" pitchFamily="34" charset="0"/>
                <a:cs typeface="Times New Roman" panose="02020603050405020304" pitchFamily="18" charset="0"/>
              </a:rPr>
              <a:t>: 2 posibles acciones… </a:t>
            </a:r>
          </a:p>
          <a:p>
            <a:pPr lvl="2">
              <a:spcBef>
                <a:spcPts val="0"/>
              </a:spcBef>
              <a:spcAft>
                <a:spcPts val="0"/>
              </a:spcAft>
              <a:buFontTx/>
              <a:buChar char="-"/>
              <a:defRPr/>
            </a:pPr>
            <a:r>
              <a:rPr lang="es-ES" altLang="es-ES" sz="1600" b="1" dirty="0">
                <a:solidFill>
                  <a:srgbClr val="336699"/>
                </a:solidFill>
                <a:latin typeface="Calibri" panose="020F0502020204030204" pitchFamily="34" charset="0"/>
                <a:cs typeface="Times New Roman" panose="02020603050405020304" pitchFamily="18" charset="0"/>
              </a:rPr>
              <a:t>o se matricula… </a:t>
            </a:r>
            <a:r>
              <a:rPr lang="es-ES" altLang="es-ES" sz="1600" dirty="0">
                <a:solidFill>
                  <a:srgbClr val="336699"/>
                </a:solidFill>
                <a:latin typeface="Calibri" panose="020F0502020204030204" pitchFamily="34" charset="0"/>
                <a:cs typeface="Times New Roman" panose="02020603050405020304" pitchFamily="18" charset="0"/>
              </a:rPr>
              <a:t>(Ya tiene asegurada la plaza. Y si ha sido admitido en una opción 2ª, 3ª, 4ª o 5ª, tiene que decidir al matricularse SI MEJORA OPCIÓN o NO MEJORA OPCIÓN. Y si ha sido admitido en su 1ª opción, al matricularse no puede elegir Mejora de opción)</a:t>
            </a:r>
          </a:p>
          <a:p>
            <a:pPr lvl="2">
              <a:spcBef>
                <a:spcPts val="0"/>
              </a:spcBef>
              <a:spcAft>
                <a:spcPts val="0"/>
              </a:spcAft>
              <a:buFontTx/>
              <a:buChar char="-"/>
              <a:defRPr/>
            </a:pPr>
            <a:r>
              <a:rPr lang="es-ES" altLang="es-ES" sz="1600" dirty="0">
                <a:solidFill>
                  <a:srgbClr val="336699"/>
                </a:solidFill>
                <a:latin typeface="Calibri" panose="020F0502020204030204" pitchFamily="34" charset="0"/>
                <a:cs typeface="Times New Roman" panose="02020603050405020304" pitchFamily="18" charset="0"/>
              </a:rPr>
              <a:t>o </a:t>
            </a:r>
            <a:r>
              <a:rPr lang="es-ES" altLang="es-ES" sz="1600" b="1" dirty="0">
                <a:solidFill>
                  <a:srgbClr val="336699"/>
                </a:solidFill>
                <a:latin typeface="Calibri" panose="020F0502020204030204" pitchFamily="34" charset="0"/>
                <a:cs typeface="Times New Roman" panose="02020603050405020304" pitchFamily="18" charset="0"/>
              </a:rPr>
              <a:t>no se matricula…</a:t>
            </a:r>
            <a:r>
              <a:rPr lang="es-ES" altLang="es-ES" sz="1600" dirty="0">
                <a:solidFill>
                  <a:srgbClr val="336699"/>
                </a:solidFill>
                <a:latin typeface="Calibri" panose="020F0502020204030204" pitchFamily="34" charset="0"/>
                <a:cs typeface="Times New Roman" panose="02020603050405020304" pitchFamily="18" charset="0"/>
              </a:rPr>
              <a:t> (y se le excluye de la nueva plaza obtenida en la que no se ha matriculado y se le anula la matrícula que ya había realizado)</a:t>
            </a:r>
          </a:p>
        </p:txBody>
      </p:sp>
      <p:pic>
        <p:nvPicPr>
          <p:cNvPr id="45058" name="Modelo 3D 2" descr="Crying Face"/>
          <p:cNvPicPr>
            <a:picLocks noGrp="1" noRot="1" noChangeAspect="1" noMove="1" noResize="1" noEditPoints="1" noAdjustHandles="1" noChangeArrowheads="1" noChangeShapeType="1" noCrop="1"/>
          </p:cNvPicPr>
          <p:nvPr/>
        </p:nvPicPr>
        <p:blipFill>
          <a:blip r:embed="rId2"/>
          <a:srcRect/>
          <a:stretch>
            <a:fillRect/>
          </a:stretch>
        </p:blipFill>
        <p:spPr bwMode="auto">
          <a:xfrm>
            <a:off x="333375" y="457200"/>
            <a:ext cx="2343150" cy="22161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p:cNvPr>
          <p:cNvSpPr txBox="1">
            <a:spLocks noChangeArrowheads="1"/>
          </p:cNvSpPr>
          <p:nvPr/>
        </p:nvSpPr>
        <p:spPr bwMode="auto">
          <a:xfrm>
            <a:off x="141288" y="246063"/>
            <a:ext cx="8861425" cy="5850832"/>
          </a:xfrm>
          <a:prstGeom prst="rect">
            <a:avLst/>
          </a:prstGeom>
          <a:noFill/>
          <a:ln>
            <a:noFill/>
          </a:ln>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800100" indent="-342900">
              <a:tabLst>
                <a:tab pos="457200" algn="l"/>
              </a:tabLst>
              <a:defRPr>
                <a:solidFill>
                  <a:schemeClr val="tx1"/>
                </a:solidFill>
                <a:latin typeface="Arial" panose="020B0604020202020204" pitchFamily="34" charset="0"/>
                <a:cs typeface="Arial" panose="020B0604020202020204" pitchFamily="34" charset="0"/>
              </a:defRPr>
            </a:lvl2pPr>
            <a:lvl3pPr marL="1257300" indent="-342900">
              <a:tabLst>
                <a:tab pos="457200" algn="l"/>
              </a:tabLst>
              <a:defRPr>
                <a:solidFill>
                  <a:schemeClr val="tx1"/>
                </a:solidFill>
                <a:latin typeface="Arial" panose="020B0604020202020204" pitchFamily="34" charset="0"/>
                <a:cs typeface="Arial" panose="020B0604020202020204" pitchFamily="34" charset="0"/>
              </a:defRPr>
            </a:lvl3pPr>
            <a:lvl4pPr marL="1714500" indent="-342900">
              <a:tabLst>
                <a:tab pos="457200" algn="l"/>
              </a:tabLst>
              <a:defRPr>
                <a:solidFill>
                  <a:schemeClr val="tx1"/>
                </a:solidFill>
                <a:latin typeface="Arial" panose="020B0604020202020204" pitchFamily="34" charset="0"/>
                <a:cs typeface="Arial" panose="020B0604020202020204" pitchFamily="34" charset="0"/>
              </a:defRPr>
            </a:lvl4pPr>
            <a:lvl5pPr marL="2171700" indent="-342900">
              <a:tabLst>
                <a:tab pos="457200" algn="l"/>
              </a:tabLst>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marL="800100" marR="0" lvl="1" indent="-342900" algn="ctr" defTabSz="457200" rtl="0" eaLnBrk="1" fontAlgn="base" latinLnBrk="0" hangingPunct="1">
              <a:lnSpc>
                <a:spcPct val="100000"/>
              </a:lnSpc>
              <a:spcBef>
                <a:spcPct val="20000"/>
              </a:spcBef>
              <a:spcAft>
                <a:spcPts val="1200"/>
              </a:spcAft>
              <a:buClrTx/>
              <a:buSzTx/>
              <a:buFontTx/>
              <a:buNone/>
              <a:tabLst>
                <a:tab pos="457200" algn="l"/>
              </a:tabLst>
              <a:defRPr/>
            </a:pPr>
            <a:r>
              <a:rPr kumimoji="0" lang="es-ES" altLang="es-ES" sz="2000" b="1" i="0" u="sng"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LISTAS DE ADMITIDOS/AS - MATRÍCULA</a:t>
            </a:r>
          </a:p>
          <a:p>
            <a:pPr marL="800100" marR="0" lvl="1" indent="-342900" algn="l" defTabSz="457200" rtl="0" eaLnBrk="1" fontAlgn="base" latinLnBrk="0" hangingPunct="1">
              <a:lnSpc>
                <a:spcPct val="100000"/>
              </a:lnSpc>
              <a:spcBef>
                <a:spcPct val="10000"/>
              </a:spcBef>
              <a:spcAft>
                <a:spcPct val="10000"/>
              </a:spcAft>
              <a:buClrTx/>
              <a:buSzTx/>
              <a:buFontTx/>
              <a:buNone/>
              <a:tabLst>
                <a:tab pos="457200" algn="l"/>
              </a:tabLst>
              <a:defRPr/>
            </a:pP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16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¡¡¡Qué proceso tan </a:t>
            </a:r>
            <a:r>
              <a:rPr kumimoji="0" lang="es-ES" altLang="es-ES" sz="1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Times New Roman" panose="02020603050405020304" pitchFamily="18" charset="0"/>
              </a:rPr>
              <a:t>largoooooo</a:t>
            </a:r>
            <a:r>
              <a:rPr kumimoji="0" lang="es-ES" altLang="es-E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a:t>
            </a:r>
          </a:p>
          <a:p>
            <a:pPr marL="800100" marR="0" lvl="1" indent="-342900" algn="l" defTabSz="457200" rtl="0" eaLnBrk="1" fontAlgn="base" latinLnBrk="0" hangingPunct="1">
              <a:lnSpc>
                <a:spcPct val="100000"/>
              </a:lnSpc>
              <a:spcBef>
                <a:spcPct val="10000"/>
              </a:spcBef>
              <a:spcAft>
                <a:spcPct val="10000"/>
              </a:spcAft>
              <a:buClrTx/>
              <a:buSzTx/>
              <a:buFontTx/>
              <a:buNone/>
              <a:tabLst>
                <a:tab pos="457200" algn="l"/>
              </a:tabLst>
              <a:defRPr/>
            </a:pPr>
            <a:r>
              <a:rPr kumimoji="0" lang="es-ES" altLang="es-E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						¿cuándo puedo obtener plaza? ¿cuándo me matriculo?</a:t>
            </a:r>
          </a:p>
          <a:p>
            <a:pPr marL="800100" marR="0" lvl="1" indent="-342900" algn="l" defTabSz="457200" rtl="0" eaLnBrk="1" fontAlgn="base" latinLnBrk="0" hangingPunct="1">
              <a:lnSpc>
                <a:spcPct val="100000"/>
              </a:lnSpc>
              <a:spcBef>
                <a:spcPts val="900"/>
              </a:spcBef>
              <a:spcAft>
                <a:spcPts val="0"/>
              </a:spcAft>
              <a:buClrTx/>
              <a:buSzTx/>
              <a:buFontTx/>
              <a:buNone/>
              <a:tabLst>
                <a:tab pos="457200" algn="l"/>
              </a:tabLst>
              <a:defRPr/>
            </a:pPr>
            <a:r>
              <a:rPr kumimoji="0" lang="es-ES" altLang="es-E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						</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SE PUEDE OBTENER PLAZA EN CUALQUIERA DE LOS LISTADOS</a:t>
            </a:r>
          </a:p>
          <a:p>
            <a:pPr marL="800100" marR="0" lvl="1" indent="-342900" algn="l" defTabSz="457200" rtl="0" eaLnBrk="1" fontAlgn="base" latinLnBrk="0" hangingPunct="1">
              <a:lnSpc>
                <a:spcPct val="100000"/>
              </a:lnSpc>
              <a:spcBef>
                <a:spcPts val="0"/>
              </a:spcBef>
              <a:spcAft>
                <a:spcPts val="0"/>
              </a:spcAft>
              <a:buClrTx/>
              <a:buSzTx/>
              <a:buFontTx/>
              <a:buNone/>
              <a:tabLst>
                <a:tab pos="457200" algn="l"/>
              </a:tabLst>
              <a:defRPr/>
            </a:pP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(2 en la Fase Primera y 3 en la Fase Segunda)</a:t>
            </a:r>
          </a:p>
          <a:p>
            <a:pPr marL="800100" marR="0" lvl="1" indent="-342900" algn="l" defTabSz="457200" rtl="0" eaLnBrk="1" fontAlgn="base" latinLnBrk="0" hangingPunct="1">
              <a:lnSpc>
                <a:spcPct val="100000"/>
              </a:lnSpc>
              <a:spcBef>
                <a:spcPts val="900"/>
              </a:spcBef>
              <a:spcAft>
                <a:spcPts val="0"/>
              </a:spcAft>
              <a:buClrTx/>
              <a:buSzTx/>
              <a:buFontTx/>
              <a:buNone/>
              <a:tabLst>
                <a:tab pos="457200" algn="l"/>
              </a:tabLst>
              <a:defRPr/>
            </a:pPr>
            <a:r>
              <a:rPr kumimoji="0" lang="es-ES" altLang="es-ES" sz="1600" b="1"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HAY QUE ESTAR ATENTO EN JULIO Y SEPTIEMBRE (incluyendo 31 de agosto)</a:t>
            </a:r>
          </a:p>
          <a:p>
            <a:pPr marL="800100" marR="0" lvl="1" indent="-342900" algn="just" defTabSz="457200" rtl="0" eaLnBrk="1" fontAlgn="base" latinLnBrk="0" hangingPunct="1">
              <a:lnSpc>
                <a:spcPct val="100000"/>
              </a:lnSpc>
              <a:spcBef>
                <a:spcPts val="0"/>
              </a:spcBef>
              <a:spcAft>
                <a:spcPts val="0"/>
              </a:spcAft>
              <a:buClrTx/>
              <a:buSzTx/>
              <a:buFontTx/>
              <a:buNone/>
              <a:tabLst>
                <a:tab pos="457200" algn="l"/>
              </a:tabLst>
              <a:defRPr/>
            </a:pPr>
            <a:r>
              <a:rPr kumimoji="0" lang="es-ES" altLang="es-ES" sz="1600" b="1"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1600" b="0" i="1"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Para evitar que un despiste ocasione que seamos excluidos de la admisión.</a:t>
            </a:r>
            <a:r>
              <a:rPr kumimoji="0" lang="es-ES" altLang="es-ES" sz="800" b="0" i="1"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p>
          <a:p>
            <a:pPr marL="800100" marR="0" lvl="1" indent="-342900" algn="l" defTabSz="457200" rtl="0" eaLnBrk="1" fontAlgn="base" latinLnBrk="0" hangingPunct="1">
              <a:lnSpc>
                <a:spcPct val="100000"/>
              </a:lnSpc>
              <a:spcBef>
                <a:spcPts val="0"/>
              </a:spcBef>
              <a:spcAft>
                <a:spcPts val="0"/>
              </a:spcAft>
              <a:buClrTx/>
              <a:buSzTx/>
              <a:buFontTx/>
              <a:buNone/>
              <a:tabLst>
                <a:tab pos="457200" algn="l"/>
              </a:tabLst>
              <a:defRPr/>
            </a:pP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Cada listado de admitidos/as tiene sus fechas de matrícula. SI SE HA OBTENIDO </a:t>
            </a:r>
            <a:r>
              <a:rPr kumimoji="0" lang="es-ES" altLang="es-ES" sz="16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PLAZA Y NO SE MATRICULA</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a:t>
            </a:r>
            <a:r>
              <a:rPr kumimoji="0" lang="es-ES" altLang="es-ES" sz="1600" b="1"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SE EXCLUYE</a:t>
            </a:r>
            <a:r>
              <a:rPr kumimoji="0" lang="es-ES" altLang="es-ES" sz="1600" b="0" i="0" u="none" strike="noStrike" kern="1200" cap="none" spc="0" normalizeH="0" baseline="0" noProof="0" dirty="0">
                <a:ln>
                  <a:noFill/>
                </a:ln>
                <a:solidFill>
                  <a:srgbClr val="336699"/>
                </a:solidFill>
                <a:effectLst/>
                <a:uLnTx/>
                <a:uFillTx/>
                <a:latin typeface="Calibri" panose="020F0502020204030204" pitchFamily="34" charset="0"/>
                <a:ea typeface="+mn-ea"/>
                <a:cs typeface="Times New Roman" panose="02020603050405020304" pitchFamily="18" charset="0"/>
              </a:rPr>
              <a:t> DEL PROCESO DE ADMISIÓN... como se ha señalado.</a:t>
            </a:r>
          </a:p>
          <a:p>
            <a:pPr marL="800100" marR="0" lvl="1" indent="-342900" algn="l" defTabSz="457200" rtl="0" eaLnBrk="1" fontAlgn="base" latinLnBrk="0" hangingPunct="1">
              <a:lnSpc>
                <a:spcPct val="100000"/>
              </a:lnSpc>
              <a:spcBef>
                <a:spcPts val="1800"/>
              </a:spcBef>
              <a:spcAft>
                <a:spcPts val="0"/>
              </a:spcAft>
              <a:buClrTx/>
              <a:buSzTx/>
              <a:buFontTx/>
              <a:buNone/>
              <a:tabLst>
                <a:tab pos="457200" algn="l"/>
              </a:tabLst>
              <a:defRPr/>
            </a:pPr>
            <a:r>
              <a:rPr lang="es-ES" altLang="es-ES" sz="2000" b="1" dirty="0">
                <a:solidFill>
                  <a:srgbClr val="336699"/>
                </a:solidFill>
                <a:latin typeface="Calibri" panose="020F0502020204030204" pitchFamily="34" charset="0"/>
                <a:cs typeface="Times New Roman" panose="02020603050405020304" pitchFamily="18" charset="0"/>
              </a:rPr>
              <a:t>MEJORA DE OPCIÓN</a:t>
            </a:r>
            <a:r>
              <a:rPr lang="es-ES" altLang="es-ES" sz="1600" b="1" dirty="0">
                <a:solidFill>
                  <a:srgbClr val="336699"/>
                </a:solidFill>
                <a:latin typeface="Calibri" panose="020F0502020204030204" pitchFamily="34" charset="0"/>
                <a:cs typeface="Times New Roman" panose="02020603050405020304" pitchFamily="18" charset="0"/>
              </a:rPr>
              <a:t>.</a:t>
            </a:r>
            <a:endParaRPr lang="es-ES" altLang="es-ES" sz="1600" dirty="0">
              <a:solidFill>
                <a:srgbClr val="336699"/>
              </a:solidFill>
              <a:latin typeface="Calibri" panose="020F0502020204030204" pitchFamily="34" charset="0"/>
              <a:cs typeface="Times New Roman" panose="02020603050405020304" pitchFamily="18" charset="0"/>
            </a:endParaRPr>
          </a:p>
          <a:p>
            <a:pPr marL="457200" lvl="1" indent="0">
              <a:spcBef>
                <a:spcPts val="600"/>
              </a:spcBef>
              <a:spcAft>
                <a:spcPts val="0"/>
              </a:spcAft>
              <a:tabLst/>
              <a:defRPr/>
            </a:pPr>
            <a:r>
              <a:rPr lang="es-ES" altLang="es-ES" sz="1500" dirty="0">
                <a:solidFill>
                  <a:srgbClr val="336699"/>
                </a:solidFill>
                <a:latin typeface="Calibri" panose="020F0502020204030204" pitchFamily="34" charset="0"/>
                <a:cs typeface="Times New Roman" panose="02020603050405020304" pitchFamily="18" charset="0"/>
              </a:rPr>
              <a:t>Al matricularse en una opción que no es la 1ª opción señalada </a:t>
            </a:r>
            <a:r>
              <a:rPr lang="es-ES" altLang="es-ES" sz="1500" u="sng" dirty="0">
                <a:solidFill>
                  <a:srgbClr val="336699"/>
                </a:solidFill>
                <a:latin typeface="Calibri" panose="020F0502020204030204" pitchFamily="34" charset="0"/>
                <a:cs typeface="Times New Roman" panose="02020603050405020304" pitchFamily="18" charset="0"/>
              </a:rPr>
              <a:t>HAY QUE ELEGIR…</a:t>
            </a:r>
            <a:r>
              <a:rPr lang="es-ES" altLang="es-ES" sz="1500" dirty="0">
                <a:solidFill>
                  <a:srgbClr val="336699"/>
                </a:solidFill>
                <a:latin typeface="Calibri" panose="020F0502020204030204" pitchFamily="34" charset="0"/>
                <a:cs typeface="Times New Roman" panose="02020603050405020304" pitchFamily="18" charset="0"/>
              </a:rPr>
              <a:t> </a:t>
            </a:r>
            <a:r>
              <a:rPr lang="es-ES" altLang="es-ES" sz="1500" i="1" dirty="0">
                <a:solidFill>
                  <a:srgbClr val="336699"/>
                </a:solidFill>
                <a:latin typeface="Calibri" panose="020F0502020204030204" pitchFamily="34" charset="0"/>
                <a:cs typeface="Times New Roman" panose="02020603050405020304" pitchFamily="18" charset="0"/>
              </a:rPr>
              <a:t>“MEJORA DE OPCIÓN”… “NO MEJORA DE OPCIÓN”…</a:t>
            </a:r>
          </a:p>
          <a:p>
            <a:pPr lvl="2">
              <a:spcBef>
                <a:spcPts val="1200"/>
              </a:spcBef>
              <a:spcAft>
                <a:spcPts val="0"/>
              </a:spcAft>
              <a:buFont typeface="+mj-lt"/>
              <a:buAutoNum type="arabicPeriod"/>
              <a:tabLst/>
              <a:defRPr/>
            </a:pPr>
            <a:r>
              <a:rPr lang="es-ES" altLang="es-ES" sz="1500" i="1" dirty="0">
                <a:solidFill>
                  <a:srgbClr val="336699"/>
                </a:solidFill>
                <a:latin typeface="Calibri" panose="020F0502020204030204" pitchFamily="34" charset="0"/>
                <a:cs typeface="Times New Roman" panose="02020603050405020304" pitchFamily="18" charset="0"/>
              </a:rPr>
              <a:t>¿Qué significa </a:t>
            </a:r>
            <a:r>
              <a:rPr lang="es-ES" altLang="es-ES" sz="1500" b="1" i="1" dirty="0">
                <a:solidFill>
                  <a:srgbClr val="336699"/>
                </a:solidFill>
                <a:latin typeface="Calibri" panose="020F0502020204030204" pitchFamily="34" charset="0"/>
                <a:cs typeface="Times New Roman" panose="02020603050405020304" pitchFamily="18" charset="0"/>
              </a:rPr>
              <a:t>elegir “Mejora de opción”</a:t>
            </a:r>
            <a:r>
              <a:rPr lang="es-ES" altLang="es-ES" sz="1500" i="1" dirty="0">
                <a:solidFill>
                  <a:srgbClr val="336699"/>
                </a:solidFill>
                <a:latin typeface="Calibri" panose="020F0502020204030204" pitchFamily="34" charset="0"/>
                <a:cs typeface="Times New Roman" panose="02020603050405020304" pitchFamily="18" charset="0"/>
              </a:rPr>
              <a:t>? Que se está matriculado/a en el ciclo en el que ha obtenido plaza y que opta a poder obtener una nueva plaza en el proceso de admisión en otra opción preferente. Por tanto, hay que seguir atento/a </a:t>
            </a:r>
            <a:r>
              <a:rPr lang="es-ES" altLang="es-ES" sz="1500" i="1" dirty="0" err="1">
                <a:solidFill>
                  <a:srgbClr val="336699"/>
                </a:solidFill>
                <a:latin typeface="Calibri" panose="020F0502020204030204" pitchFamily="34" charset="0"/>
                <a:cs typeface="Times New Roman" panose="02020603050405020304" pitchFamily="18" charset="0"/>
              </a:rPr>
              <a:t>a</a:t>
            </a:r>
            <a:r>
              <a:rPr lang="es-ES" altLang="es-ES" sz="1500" i="1" dirty="0">
                <a:solidFill>
                  <a:srgbClr val="336699"/>
                </a:solidFill>
                <a:latin typeface="Calibri" panose="020F0502020204030204" pitchFamily="34" charset="0"/>
                <a:cs typeface="Times New Roman" panose="02020603050405020304" pitchFamily="18" charset="0"/>
              </a:rPr>
              <a:t> las nuevas listas.</a:t>
            </a:r>
          </a:p>
          <a:p>
            <a:pPr lvl="2">
              <a:spcBef>
                <a:spcPts val="1200"/>
              </a:spcBef>
              <a:spcAft>
                <a:spcPts val="0"/>
              </a:spcAft>
              <a:buFont typeface="+mj-lt"/>
              <a:buAutoNum type="arabicPeriod"/>
              <a:tabLst/>
              <a:defRPr/>
            </a:pPr>
            <a:r>
              <a:rPr lang="es-ES" altLang="es-ES" sz="1500" i="1" dirty="0">
                <a:solidFill>
                  <a:srgbClr val="336699"/>
                </a:solidFill>
                <a:latin typeface="Calibri" panose="020F0502020204030204" pitchFamily="34" charset="0"/>
                <a:cs typeface="Times New Roman" panose="02020603050405020304" pitchFamily="18" charset="0"/>
              </a:rPr>
              <a:t>¿Qué significa </a:t>
            </a:r>
            <a:r>
              <a:rPr lang="es-ES" altLang="es-ES" sz="1500" b="1" i="1" dirty="0">
                <a:solidFill>
                  <a:srgbClr val="336699"/>
                </a:solidFill>
                <a:latin typeface="Calibri" panose="020F0502020204030204" pitchFamily="34" charset="0"/>
                <a:cs typeface="Times New Roman" panose="02020603050405020304" pitchFamily="18" charset="0"/>
              </a:rPr>
              <a:t>elegir “No mejora de opción”</a:t>
            </a:r>
            <a:r>
              <a:rPr lang="es-ES" altLang="es-ES" sz="1500" i="1" dirty="0">
                <a:solidFill>
                  <a:srgbClr val="336699"/>
                </a:solidFill>
                <a:latin typeface="Calibri" panose="020F0502020204030204" pitchFamily="34" charset="0"/>
                <a:cs typeface="Times New Roman" panose="02020603050405020304" pitchFamily="18" charset="0"/>
              </a:rPr>
              <a:t>? Que se ha decidido quedarse con la matrícula del ciclo y no desea seguir en el proceso de admisión para optar a una plaza en un ciclo preferente. Termina la admisión… y a esperar el inicio del curso.</a:t>
            </a:r>
            <a:endParaRPr lang="es-ES" altLang="es-ES" sz="1600" i="1" dirty="0">
              <a:solidFill>
                <a:srgbClr val="336699"/>
              </a:solidFill>
              <a:latin typeface="Calibri" panose="020F0502020204030204" pitchFamily="34" charset="0"/>
              <a:cs typeface="Times New Roman" panose="02020603050405020304" pitchFamily="18" charset="0"/>
            </a:endParaRPr>
          </a:p>
        </p:txBody>
      </p:sp>
      <p:pic>
        <p:nvPicPr>
          <p:cNvPr id="45058" name="Modelo 3D 2" descr="Crying Face"/>
          <p:cNvPicPr>
            <a:picLocks noGrp="1" noRot="1" noChangeAspect="1" noMove="1" noResize="1" noEditPoints="1" noAdjustHandles="1" noChangeArrowheads="1" noChangeShapeType="1" noCrop="1"/>
          </p:cNvPicPr>
          <p:nvPr/>
        </p:nvPicPr>
        <p:blipFill>
          <a:blip r:embed="rId2"/>
          <a:srcRect/>
          <a:stretch>
            <a:fillRect/>
          </a:stretch>
        </p:blipFill>
        <p:spPr bwMode="auto">
          <a:xfrm>
            <a:off x="333375" y="457200"/>
            <a:ext cx="2343150" cy="2216150"/>
          </a:xfrm>
          <a:prstGeom prst="rect">
            <a:avLst/>
          </a:prstGeom>
          <a:noFill/>
          <a:ln w="9525">
            <a:noFill/>
            <a:miter lim="800000"/>
            <a:headEnd/>
            <a:tailEnd/>
          </a:ln>
        </p:spPr>
      </p:pic>
    </p:spTree>
    <p:extLst>
      <p:ext uri="{BB962C8B-B14F-4D97-AF65-F5344CB8AC3E}">
        <p14:creationId xmlns:p14="http://schemas.microsoft.com/office/powerpoint/2010/main" val="33556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03"/>
          <p:cNvSpPr>
            <a:spLocks noGrp="1"/>
          </p:cNvSpPr>
          <p:nvPr>
            <p:ph type="title" idx="4294967295"/>
          </p:nvPr>
        </p:nvSpPr>
        <p:spPr>
          <a:xfrm>
            <a:off x="325438" y="274638"/>
            <a:ext cx="7964487" cy="1143000"/>
          </a:xfrm>
        </p:spPr>
        <p:txBody>
          <a:bodyPr/>
          <a:lstStyle/>
          <a:p>
            <a:pPr eaLnBrk="1" hangingPunct="1"/>
            <a:r>
              <a:rPr lang="es-ES" sz="2800" b="1">
                <a:solidFill>
                  <a:srgbClr val="595959"/>
                </a:solidFill>
              </a:rPr>
              <a:t>Oferta por familias profesionales y niveles, 2018-19</a:t>
            </a:r>
            <a:r>
              <a:rPr lang="es-ES"/>
              <a:t> </a:t>
            </a:r>
          </a:p>
        </p:txBody>
      </p:sp>
      <p:graphicFrame>
        <p:nvGraphicFramePr>
          <p:cNvPr id="82947" name="Object 3"/>
          <p:cNvGraphicFramePr>
            <a:graphicFrameLocks noChangeAspect="1"/>
          </p:cNvGraphicFramePr>
          <p:nvPr/>
        </p:nvGraphicFramePr>
        <p:xfrm>
          <a:off x="146050" y="1284288"/>
          <a:ext cx="8851900" cy="4594225"/>
        </p:xfrm>
        <a:graphic>
          <a:graphicData uri="http://schemas.openxmlformats.org/presentationml/2006/ole">
            <mc:AlternateContent xmlns:mc="http://schemas.openxmlformats.org/markup-compatibility/2006">
              <mc:Choice xmlns:v="urn:schemas-microsoft-com:vml" Requires="v">
                <p:oleObj spid="_x0000_s82955" name="Hoja de cálculo" r:id="rId3" imgW="8851274" imgH="4594797" progId="Excel.Sheet.8">
                  <p:embed/>
                </p:oleObj>
              </mc:Choice>
              <mc:Fallback>
                <p:oleObj name="Hoja de cálculo" r:id="rId3" imgW="8851274" imgH="4594797"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 y="1284288"/>
                        <a:ext cx="8851900"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3"/>
          <p:cNvSpPr txBox="1">
            <a:spLocks noChangeArrowheads="1"/>
          </p:cNvSpPr>
          <p:nvPr/>
        </p:nvSpPr>
        <p:spPr bwMode="auto">
          <a:xfrm>
            <a:off x="395288" y="1003300"/>
            <a:ext cx="7921625" cy="5548313"/>
          </a:xfrm>
          <a:prstGeom prst="rect">
            <a:avLst/>
          </a:prstGeom>
          <a:noFill/>
          <a:ln w="9525">
            <a:noFill/>
            <a:miter lim="800000"/>
            <a:headEnd/>
            <a:tailEnd/>
          </a:ln>
        </p:spPr>
        <p:txBody>
          <a:bodyPr>
            <a:spAutoFit/>
          </a:bodyPr>
          <a:lstStyle/>
          <a:p>
            <a:pPr marL="342900" indent="-342900" algn="ctr">
              <a:spcAft>
                <a:spcPts val="1800"/>
              </a:spcAft>
            </a:pPr>
            <a:r>
              <a:rPr lang="es-ES" altLang="es-ES" sz="2000" b="1">
                <a:solidFill>
                  <a:schemeClr val="accent1"/>
                </a:solidFill>
                <a:latin typeface="Calibri" pitchFamily="34" charset="0"/>
                <a:cs typeface="Times New Roman" pitchFamily="18" charset="0"/>
              </a:rPr>
              <a:t>PROCEDIMIENTO DE ADJUDICACIÓN DE VACANTES</a:t>
            </a:r>
          </a:p>
          <a:p>
            <a:pPr marL="342900" indent="-342900">
              <a:spcAft>
                <a:spcPts val="600"/>
              </a:spcAft>
              <a:buFontTx/>
              <a:buChar char="-"/>
            </a:pPr>
            <a:r>
              <a:rPr lang="es-ES" altLang="es-ES" sz="1600">
                <a:solidFill>
                  <a:schemeClr val="accent1"/>
                </a:solidFill>
                <a:latin typeface="Calibri" pitchFamily="34" charset="0"/>
                <a:cs typeface="Times New Roman" pitchFamily="18" charset="0"/>
              </a:rPr>
              <a:t>Las plazas </a:t>
            </a:r>
            <a:r>
              <a:rPr lang="es-ES" altLang="es-ES" sz="1600">
                <a:solidFill>
                  <a:schemeClr val="accent1"/>
                </a:solidFill>
                <a:latin typeface="Calibri" pitchFamily="34" charset="0"/>
              </a:rPr>
              <a:t>se ofertan agrupadas en una </a:t>
            </a:r>
            <a:r>
              <a:rPr lang="es-ES" altLang="es-ES" sz="1600" b="1">
                <a:solidFill>
                  <a:schemeClr val="accent1"/>
                </a:solidFill>
                <a:latin typeface="Calibri" pitchFamily="34" charset="0"/>
              </a:rPr>
              <a:t>único grupo de acceso</a:t>
            </a:r>
            <a:r>
              <a:rPr lang="es-ES" altLang="es-ES" sz="1600">
                <a:solidFill>
                  <a:schemeClr val="accent1"/>
                </a:solidFill>
                <a:latin typeface="Calibri" pitchFamily="34" charset="0"/>
              </a:rPr>
              <a:t>.</a:t>
            </a:r>
          </a:p>
          <a:p>
            <a:pPr marL="342900" indent="-342900">
              <a:spcAft>
                <a:spcPts val="600"/>
              </a:spcAft>
              <a:buFontTx/>
              <a:buChar char="-"/>
            </a:pPr>
            <a:r>
              <a:rPr lang="es-ES" altLang="es-ES" sz="1600">
                <a:solidFill>
                  <a:schemeClr val="accent1"/>
                </a:solidFill>
                <a:latin typeface="Calibri" pitchFamily="34" charset="0"/>
              </a:rPr>
              <a:t>Publicación de las plazas vacantes existentes: 27 de septiembre.</a:t>
            </a:r>
          </a:p>
          <a:p>
            <a:pPr marL="342900" indent="-342900">
              <a:spcAft>
                <a:spcPts val="600"/>
              </a:spcAft>
              <a:buFontTx/>
              <a:buChar char="-"/>
            </a:pPr>
            <a:r>
              <a:rPr lang="es-ES" altLang="es-ES" sz="1600">
                <a:solidFill>
                  <a:schemeClr val="accent1"/>
                </a:solidFill>
                <a:latin typeface="Calibri" pitchFamily="34" charset="0"/>
              </a:rPr>
              <a:t>NUEVA SOLICITUD DE INSCRIPCIÓN, con un máximo de 10 OPCIONES.</a:t>
            </a:r>
          </a:p>
          <a:p>
            <a:pPr marL="342900" indent="-342900">
              <a:spcAft>
                <a:spcPts val="600"/>
              </a:spcAft>
              <a:buFontTx/>
              <a:buChar char="-"/>
            </a:pPr>
            <a:r>
              <a:rPr lang="es-ES" altLang="es-ES" sz="1600">
                <a:solidFill>
                  <a:schemeClr val="accent1"/>
                </a:solidFill>
                <a:latin typeface="Calibri" pitchFamily="34" charset="0"/>
              </a:rPr>
              <a:t>Plazo de inscripción PAV: 28 de septiembre a 1 de octubre (hasta las 14:00 horas)</a:t>
            </a:r>
          </a:p>
          <a:p>
            <a:pPr marL="342900" indent="-342900">
              <a:spcBef>
                <a:spcPct val="25000"/>
              </a:spcBef>
              <a:spcAft>
                <a:spcPts val="300"/>
              </a:spcAft>
              <a:buFontTx/>
              <a:buChar char="-"/>
            </a:pPr>
            <a:r>
              <a:rPr lang="es-ES" altLang="es-ES" sz="1600" b="1">
                <a:solidFill>
                  <a:schemeClr val="accent1"/>
                </a:solidFill>
                <a:latin typeface="Calibri" pitchFamily="34" charset="0"/>
              </a:rPr>
              <a:t>Alumnado que participa</a:t>
            </a:r>
            <a:r>
              <a:rPr lang="es-ES" altLang="es-ES" sz="1600">
                <a:solidFill>
                  <a:schemeClr val="accent1"/>
                </a:solidFill>
                <a:latin typeface="Calibri" pitchFamily="34" charset="0"/>
              </a:rPr>
              <a:t>:</a:t>
            </a:r>
          </a:p>
          <a:p>
            <a:pPr marL="800100" lvl="1" indent="-342900">
              <a:buFontTx/>
              <a:buChar char="-"/>
            </a:pPr>
            <a:r>
              <a:rPr lang="es-ES" altLang="es-ES" sz="1600">
                <a:solidFill>
                  <a:schemeClr val="accent1"/>
                </a:solidFill>
                <a:latin typeface="Calibri" pitchFamily="34" charset="0"/>
              </a:rPr>
              <a:t>Alumnado del plazo ordinario que se encuentra sin plaza.</a:t>
            </a:r>
          </a:p>
          <a:p>
            <a:pPr marL="800100" lvl="1" indent="-342900">
              <a:spcAft>
                <a:spcPts val="600"/>
              </a:spcAft>
              <a:buFontTx/>
              <a:buChar char="-"/>
            </a:pPr>
            <a:r>
              <a:rPr lang="es-ES" altLang="es-ES" sz="1600">
                <a:solidFill>
                  <a:schemeClr val="accent1"/>
                </a:solidFill>
                <a:latin typeface="Calibri" pitchFamily="34" charset="0"/>
              </a:rPr>
              <a:t>Alumnado no inscrito en el plazo ordinario.</a:t>
            </a:r>
          </a:p>
          <a:p>
            <a:pPr marL="342900" indent="-342900">
              <a:spcBef>
                <a:spcPct val="25000"/>
              </a:spcBef>
              <a:spcAft>
                <a:spcPct val="25000"/>
              </a:spcAft>
              <a:buFontTx/>
              <a:buChar char="-"/>
            </a:pPr>
            <a:r>
              <a:rPr lang="es-ES" altLang="es-ES" sz="1600" b="1">
                <a:solidFill>
                  <a:schemeClr val="accent1"/>
                </a:solidFill>
                <a:latin typeface="Calibri" pitchFamily="34" charset="0"/>
              </a:rPr>
              <a:t>Criterios principales de prioridad</a:t>
            </a:r>
            <a:r>
              <a:rPr lang="es-ES" altLang="es-ES" sz="1600">
                <a:solidFill>
                  <a:schemeClr val="accent1"/>
                </a:solidFill>
                <a:latin typeface="Calibri" pitchFamily="34" charset="0"/>
              </a:rPr>
              <a:t>: iguales a los de la segunda fase</a:t>
            </a:r>
          </a:p>
          <a:p>
            <a:pPr marL="342900" indent="-342900">
              <a:spcBef>
                <a:spcPct val="25000"/>
              </a:spcBef>
              <a:spcAft>
                <a:spcPct val="25000"/>
              </a:spcAft>
              <a:buFontTx/>
              <a:buChar char="-"/>
            </a:pPr>
            <a:r>
              <a:rPr lang="es-ES" altLang="es-ES" sz="1600" b="1">
                <a:solidFill>
                  <a:schemeClr val="accent1"/>
                </a:solidFill>
                <a:latin typeface="Calibri" pitchFamily="34" charset="0"/>
              </a:rPr>
              <a:t>Siguientes criterios:</a:t>
            </a:r>
          </a:p>
          <a:p>
            <a:pPr marL="800100" lvl="1" indent="-342900">
              <a:spcBef>
                <a:spcPct val="25000"/>
              </a:spcBef>
              <a:spcAft>
                <a:spcPct val="25000"/>
              </a:spcAft>
              <a:buFontTx/>
              <a:buChar char="-"/>
            </a:pPr>
            <a:r>
              <a:rPr lang="es-ES" altLang="es-ES" sz="1600">
                <a:solidFill>
                  <a:schemeClr val="accent1"/>
                </a:solidFill>
                <a:latin typeface="Calibri" pitchFamily="34" charset="0"/>
              </a:rPr>
              <a:t>en cada subgrupo: 1º quienes presentaron solicitud en el plazo ordinario y 2º quienes no presentaron solicitud en el plazo ordinario</a:t>
            </a:r>
          </a:p>
          <a:p>
            <a:pPr marL="800100" lvl="1" indent="-342900">
              <a:spcBef>
                <a:spcPct val="25000"/>
              </a:spcBef>
              <a:spcAft>
                <a:spcPct val="25000"/>
              </a:spcAft>
              <a:buFontTx/>
              <a:buChar char="-"/>
            </a:pPr>
            <a:r>
              <a:rPr lang="es-ES" altLang="es-ES" sz="1600">
                <a:solidFill>
                  <a:schemeClr val="accent1"/>
                </a:solidFill>
                <a:latin typeface="Calibri" pitchFamily="34" charset="0"/>
              </a:rPr>
              <a:t>Luego se ordenan conforme a la Nota de acceso y si existe empate: resultado del sorteo de la CG Escolarización.</a:t>
            </a:r>
          </a:p>
          <a:p>
            <a:pPr marL="800100" lvl="1" indent="-342900">
              <a:buFontTx/>
              <a:buChar char="-"/>
            </a:pPr>
            <a:endParaRPr lang="es-ES" altLang="es-ES" sz="1600">
              <a:solidFill>
                <a:schemeClr val="accent1"/>
              </a:solidFill>
              <a:latin typeface="Calibri" pitchFamily="34" charset="0"/>
            </a:endParaRPr>
          </a:p>
          <a:p>
            <a:pPr marL="1257300" lvl="2" indent="-342900">
              <a:buFontTx/>
              <a:buAutoNum type="arabicPeriod"/>
            </a:pPr>
            <a:endParaRPr lang="es-ES" altLang="es-ES" sz="1600">
              <a:solidFill>
                <a:schemeClr val="accent1"/>
              </a:solidFill>
              <a:latin typeface="Calibri" pitchFamily="34" charset="0"/>
            </a:endParaRPr>
          </a:p>
          <a:p>
            <a:pPr marL="1257300" lvl="2" indent="-342900"/>
            <a:endParaRPr lang="es-ES" altLang="es-ES" sz="1600">
              <a:solidFill>
                <a:schemeClr val="accent1"/>
              </a:solidFill>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ángulo 6"/>
          <p:cNvSpPr>
            <a:spLocks noChangeArrowheads="1"/>
          </p:cNvSpPr>
          <p:nvPr/>
        </p:nvSpPr>
        <p:spPr bwMode="auto">
          <a:xfrm>
            <a:off x="2097088" y="2162175"/>
            <a:ext cx="5913437" cy="863600"/>
          </a:xfrm>
          <a:prstGeom prst="rect">
            <a:avLst/>
          </a:prstGeom>
          <a:noFill/>
          <a:ln w="9525">
            <a:noFill/>
            <a:miter lim="800000"/>
            <a:headEnd/>
            <a:tailEnd/>
          </a:ln>
        </p:spPr>
        <p:txBody>
          <a:bodyPr lIns="0" tIns="0" rIns="0" bIns="0"/>
          <a:lstStyle/>
          <a:p>
            <a:pPr>
              <a:spcAft>
                <a:spcPts val="600"/>
              </a:spcAft>
            </a:pPr>
            <a:r>
              <a:rPr lang="es-ES_tradnl" altLang="es-ES" sz="3000" b="1" dirty="0">
                <a:solidFill>
                  <a:srgbClr val="595959"/>
                </a:solidFill>
                <a:latin typeface="Calibri" pitchFamily="34" charset="0"/>
              </a:rPr>
              <a:t>II. Admisión 18-19 Enseñanzas Deportivas de régimen especial</a:t>
            </a:r>
            <a:r>
              <a:rPr lang="es-ES_tradnl" sz="3000" b="1" dirty="0">
                <a:solidFill>
                  <a:srgbClr val="595959"/>
                </a:solidFill>
                <a:latin typeface="Calibri" pitchFamily="34" charset="0"/>
              </a:rPr>
              <a:t>   Grado Medio</a:t>
            </a:r>
            <a:endParaRPr lang="es-ES" sz="3000" b="1" dirty="0">
              <a:solidFill>
                <a:srgbClr val="595959"/>
              </a:solidFill>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p:cNvPr>
          <p:cNvSpPr>
            <a:spLocks noGrp="1" noChangeArrowheads="1"/>
          </p:cNvSpPr>
          <p:nvPr>
            <p:ph type="title"/>
          </p:nvPr>
        </p:nvSpPr>
        <p:spPr/>
        <p:txBody>
          <a:bodyPr/>
          <a:lstStyle/>
          <a:p>
            <a:pPr>
              <a:defRPr/>
            </a:pPr>
            <a:r>
              <a:rPr lang="es-ES_tradnl" altLang="es-ES" sz="2400" b="1" dirty="0">
                <a:solidFill>
                  <a:schemeClr val="accent1"/>
                </a:solidFill>
                <a:ea typeface="+mn-ea"/>
                <a:cs typeface="Times New Roman" panose="02020603050405020304" pitchFamily="18" charset="0"/>
              </a:rPr>
              <a:t>Características generales:</a:t>
            </a:r>
            <a:endParaRPr lang="es-ES" altLang="es-ES" sz="2400" b="1" dirty="0">
              <a:solidFill>
                <a:schemeClr val="accent1"/>
              </a:solidFill>
              <a:ea typeface="+mn-ea"/>
              <a:cs typeface="Times New Roman" panose="02020603050405020304" pitchFamily="18" charset="0"/>
            </a:endParaRPr>
          </a:p>
        </p:txBody>
      </p:sp>
      <p:sp>
        <p:nvSpPr>
          <p:cNvPr id="49154" name="Rectangle 3"/>
          <p:cNvSpPr>
            <a:spLocks noGrp="1" noChangeArrowheads="1"/>
          </p:cNvSpPr>
          <p:nvPr>
            <p:ph type="body" idx="1"/>
          </p:nvPr>
        </p:nvSpPr>
        <p:spPr>
          <a:xfrm>
            <a:off x="457200" y="1417638"/>
            <a:ext cx="8229600" cy="4525963"/>
          </a:xfrm>
        </p:spPr>
        <p:txBody>
          <a:bodyPr/>
          <a:lstStyle/>
          <a:p>
            <a:pPr>
              <a:lnSpc>
                <a:spcPct val="80000"/>
              </a:lnSpc>
            </a:pPr>
            <a:endParaRPr lang="es-ES" altLang="es-ES" sz="1600" dirty="0">
              <a:solidFill>
                <a:srgbClr val="336699"/>
              </a:solidFill>
              <a:cs typeface="Times New Roman" pitchFamily="18" charset="0"/>
            </a:endParaRPr>
          </a:p>
          <a:p>
            <a:pPr marL="400050" lvl="1" indent="0">
              <a:lnSpc>
                <a:spcPct val="80000"/>
              </a:lnSpc>
              <a:buNone/>
            </a:pPr>
            <a:r>
              <a:rPr lang="es-ES" altLang="es-ES" sz="1800" u="sng" dirty="0">
                <a:solidFill>
                  <a:srgbClr val="336699"/>
                </a:solidFill>
                <a:cs typeface="Times New Roman" pitchFamily="18" charset="0"/>
              </a:rPr>
              <a:t>PLAZO DE INSCRIPCIÓN</a:t>
            </a:r>
          </a:p>
          <a:p>
            <a:pPr>
              <a:lnSpc>
                <a:spcPct val="80000"/>
              </a:lnSpc>
            </a:pPr>
            <a:endParaRPr lang="es-ES" altLang="es-ES" sz="1800" dirty="0">
              <a:solidFill>
                <a:srgbClr val="336699"/>
              </a:solidFill>
              <a:cs typeface="Times New Roman" pitchFamily="18" charset="0"/>
            </a:endParaRPr>
          </a:p>
          <a:p>
            <a:pPr>
              <a:lnSpc>
                <a:spcPct val="80000"/>
              </a:lnSpc>
            </a:pPr>
            <a:r>
              <a:rPr lang="es-ES" altLang="es-ES" sz="1800" dirty="0">
                <a:solidFill>
                  <a:srgbClr val="336699"/>
                </a:solidFill>
                <a:cs typeface="Times New Roman" pitchFamily="18" charset="0"/>
              </a:rPr>
              <a:t>El </a:t>
            </a:r>
            <a:r>
              <a:rPr lang="es-ES" altLang="es-ES" sz="1800" b="1" dirty="0">
                <a:solidFill>
                  <a:srgbClr val="336699"/>
                </a:solidFill>
                <a:cs typeface="Times New Roman" pitchFamily="18" charset="0"/>
              </a:rPr>
              <a:t>Plazo ordinario</a:t>
            </a:r>
            <a:r>
              <a:rPr lang="es-ES" altLang="es-ES" sz="1800" dirty="0">
                <a:solidFill>
                  <a:srgbClr val="336699"/>
                </a:solidFill>
                <a:cs typeface="Times New Roman" pitchFamily="18" charset="0"/>
              </a:rPr>
              <a:t>: </a:t>
            </a:r>
          </a:p>
          <a:p>
            <a:pPr lvl="1">
              <a:lnSpc>
                <a:spcPct val="80000"/>
              </a:lnSpc>
            </a:pPr>
            <a:r>
              <a:rPr lang="es-ES" altLang="es-ES" sz="1800" dirty="0">
                <a:solidFill>
                  <a:srgbClr val="336699"/>
                </a:solidFill>
                <a:cs typeface="Times New Roman" pitchFamily="18" charset="0"/>
              </a:rPr>
              <a:t>Inscripción: </a:t>
            </a:r>
            <a:r>
              <a:rPr lang="es-ES" altLang="es-ES" sz="1800" b="1" dirty="0">
                <a:solidFill>
                  <a:srgbClr val="336699"/>
                </a:solidFill>
                <a:cs typeface="Times New Roman" pitchFamily="18" charset="0"/>
              </a:rPr>
              <a:t>del 2 al 11 de mayo </a:t>
            </a:r>
            <a:r>
              <a:rPr lang="es-ES" altLang="es-ES" sz="1800" dirty="0">
                <a:solidFill>
                  <a:srgbClr val="336699"/>
                </a:solidFill>
                <a:cs typeface="Times New Roman" pitchFamily="18" charset="0"/>
              </a:rPr>
              <a:t>(hasta las 14:00 horas)</a:t>
            </a:r>
          </a:p>
          <a:p>
            <a:pPr lvl="1">
              <a:lnSpc>
                <a:spcPct val="80000"/>
              </a:lnSpc>
            </a:pPr>
            <a:r>
              <a:rPr lang="es-ES_tradnl" altLang="es-ES" sz="1800" dirty="0">
                <a:solidFill>
                  <a:srgbClr val="336699"/>
                </a:solidFill>
                <a:cs typeface="Times New Roman" pitchFamily="18" charset="0"/>
              </a:rPr>
              <a:t>Listado provisional personas admitidas: 25 de junio</a:t>
            </a:r>
          </a:p>
          <a:p>
            <a:pPr lvl="1">
              <a:lnSpc>
                <a:spcPct val="80000"/>
              </a:lnSpc>
            </a:pPr>
            <a:r>
              <a:rPr lang="es-ES_tradnl" altLang="es-ES" sz="1800" dirty="0">
                <a:solidFill>
                  <a:srgbClr val="336699"/>
                </a:solidFill>
                <a:cs typeface="Times New Roman" pitchFamily="18" charset="0"/>
              </a:rPr>
              <a:t>Listado definitivo personas admitidas: 29 de junio</a:t>
            </a:r>
          </a:p>
          <a:p>
            <a:pPr lvl="1">
              <a:lnSpc>
                <a:spcPct val="80000"/>
              </a:lnSpc>
            </a:pPr>
            <a:r>
              <a:rPr lang="es-ES_tradnl" altLang="es-ES" sz="1800" dirty="0">
                <a:solidFill>
                  <a:srgbClr val="336699"/>
                </a:solidFill>
                <a:cs typeface="Times New Roman" pitchFamily="18" charset="0"/>
              </a:rPr>
              <a:t>Plazo de matrícula: del 2 al 5 de julio</a:t>
            </a:r>
          </a:p>
          <a:p>
            <a:pPr lvl="1">
              <a:lnSpc>
                <a:spcPct val="80000"/>
              </a:lnSpc>
            </a:pPr>
            <a:endParaRPr lang="es-ES" altLang="es-ES" sz="1800" dirty="0">
              <a:solidFill>
                <a:srgbClr val="336699"/>
              </a:solidFill>
              <a:cs typeface="Times New Roman" pitchFamily="18" charset="0"/>
            </a:endParaRPr>
          </a:p>
          <a:p>
            <a:pPr>
              <a:lnSpc>
                <a:spcPct val="80000"/>
              </a:lnSpc>
            </a:pPr>
            <a:r>
              <a:rPr lang="es-ES_tradnl" altLang="es-ES" sz="1800" dirty="0">
                <a:solidFill>
                  <a:srgbClr val="336699"/>
                </a:solidFill>
                <a:cs typeface="Times New Roman" pitchFamily="18" charset="0"/>
              </a:rPr>
              <a:t>El </a:t>
            </a:r>
            <a:r>
              <a:rPr lang="es-ES_tradnl" altLang="es-ES" sz="1800" b="1" dirty="0">
                <a:solidFill>
                  <a:srgbClr val="336699"/>
                </a:solidFill>
                <a:cs typeface="Times New Roman" pitchFamily="18" charset="0"/>
              </a:rPr>
              <a:t>Plazo extraordinario</a:t>
            </a:r>
            <a:r>
              <a:rPr lang="es-ES_tradnl" altLang="es-ES" sz="1800" dirty="0">
                <a:solidFill>
                  <a:srgbClr val="336699"/>
                </a:solidFill>
                <a:cs typeface="Times New Roman" pitchFamily="18" charset="0"/>
              </a:rPr>
              <a:t>: </a:t>
            </a:r>
          </a:p>
          <a:p>
            <a:pPr lvl="1">
              <a:lnSpc>
                <a:spcPct val="80000"/>
              </a:lnSpc>
            </a:pPr>
            <a:r>
              <a:rPr lang="es-ES_tradnl" altLang="es-ES" sz="1800" dirty="0">
                <a:solidFill>
                  <a:srgbClr val="336699"/>
                </a:solidFill>
                <a:cs typeface="Times New Roman" pitchFamily="18" charset="0"/>
              </a:rPr>
              <a:t>Inscripción: </a:t>
            </a:r>
            <a:r>
              <a:rPr lang="es-ES_tradnl" altLang="es-ES" sz="1800" b="1" dirty="0">
                <a:solidFill>
                  <a:srgbClr val="336699"/>
                </a:solidFill>
                <a:cs typeface="Times New Roman" pitchFamily="18" charset="0"/>
              </a:rPr>
              <a:t>del 3 al 7 de septiembre </a:t>
            </a:r>
            <a:r>
              <a:rPr lang="es-ES" altLang="es-ES" sz="1800" dirty="0">
                <a:solidFill>
                  <a:srgbClr val="336699"/>
                </a:solidFill>
                <a:cs typeface="Times New Roman" pitchFamily="18" charset="0"/>
              </a:rPr>
              <a:t>(hasta las 14:00 horas)</a:t>
            </a:r>
          </a:p>
          <a:p>
            <a:pPr lvl="1">
              <a:lnSpc>
                <a:spcPct val="80000"/>
              </a:lnSpc>
            </a:pPr>
            <a:r>
              <a:rPr lang="es-ES_tradnl" altLang="es-ES" sz="1800" dirty="0">
                <a:solidFill>
                  <a:srgbClr val="336699"/>
                </a:solidFill>
                <a:cs typeface="Times New Roman" pitchFamily="18" charset="0"/>
              </a:rPr>
              <a:t>Matrícula: del 17 al 19 de septiembre</a:t>
            </a:r>
          </a:p>
          <a:p>
            <a:pPr lvl="1">
              <a:lnSpc>
                <a:spcPct val="80000"/>
              </a:lnSpc>
            </a:pPr>
            <a:endParaRPr lang="es-ES" altLang="es-ES" sz="1800" dirty="0">
              <a:solidFill>
                <a:srgbClr val="336699"/>
              </a:solidFill>
              <a:cs typeface="Times New Roman" pitchFamily="18" charset="0"/>
            </a:endParaRPr>
          </a:p>
          <a:p>
            <a:pPr>
              <a:lnSpc>
                <a:spcPct val="80000"/>
              </a:lnSpc>
            </a:pPr>
            <a:r>
              <a:rPr lang="es-ES" altLang="es-ES" sz="1800" b="1" dirty="0">
                <a:solidFill>
                  <a:srgbClr val="336699"/>
                </a:solidFill>
                <a:cs typeface="Times New Roman" pitchFamily="18" charset="0"/>
              </a:rPr>
              <a:t>Plazas</a:t>
            </a:r>
            <a:r>
              <a:rPr lang="es-ES" altLang="es-ES" sz="1800" dirty="0">
                <a:solidFill>
                  <a:srgbClr val="336699"/>
                </a:solidFill>
                <a:cs typeface="Times New Roman" pitchFamily="18" charset="0"/>
              </a:rPr>
              <a:t>: mínimo 10 – máximo 24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p:cNvPr>
          <p:cNvSpPr>
            <a:spLocks noGrp="1" noChangeArrowheads="1"/>
          </p:cNvSpPr>
          <p:nvPr>
            <p:ph type="title"/>
          </p:nvPr>
        </p:nvSpPr>
        <p:spPr/>
        <p:txBody>
          <a:bodyPr/>
          <a:lstStyle/>
          <a:p>
            <a:pPr>
              <a:defRPr/>
            </a:pPr>
            <a:r>
              <a:rPr lang="es-ES_tradnl" altLang="es-ES" sz="2400" b="1" dirty="0">
                <a:solidFill>
                  <a:schemeClr val="accent1"/>
                </a:solidFill>
                <a:ea typeface="+mn-ea"/>
                <a:cs typeface="Times New Roman" panose="02020603050405020304" pitchFamily="18" charset="0"/>
              </a:rPr>
              <a:t>Requisitos de acceso</a:t>
            </a:r>
            <a:endParaRPr lang="es-ES" altLang="es-ES" sz="2400" b="1" dirty="0">
              <a:solidFill>
                <a:schemeClr val="accent1"/>
              </a:solidFill>
              <a:ea typeface="+mn-ea"/>
              <a:cs typeface="Times New Roman" panose="02020603050405020304" pitchFamily="18" charset="0"/>
            </a:endParaRPr>
          </a:p>
        </p:txBody>
      </p:sp>
      <p:sp>
        <p:nvSpPr>
          <p:cNvPr id="50178" name="Rectangle 3"/>
          <p:cNvSpPr>
            <a:spLocks noGrp="1" noChangeArrowheads="1"/>
          </p:cNvSpPr>
          <p:nvPr>
            <p:ph type="body" idx="1"/>
          </p:nvPr>
        </p:nvSpPr>
        <p:spPr>
          <a:xfrm>
            <a:off x="457200" y="1385986"/>
            <a:ext cx="8229600" cy="4525963"/>
          </a:xfrm>
        </p:spPr>
        <p:txBody>
          <a:bodyPr/>
          <a:lstStyle/>
          <a:p>
            <a:endParaRPr lang="es-ES_tradnl" altLang="es-ES" sz="1600" dirty="0">
              <a:solidFill>
                <a:srgbClr val="336699"/>
              </a:solidFill>
              <a:cs typeface="Times New Roman" pitchFamily="18" charset="0"/>
            </a:endParaRPr>
          </a:p>
          <a:p>
            <a:endParaRPr lang="es-ES_tradnl" altLang="es-ES" sz="1600" dirty="0">
              <a:solidFill>
                <a:srgbClr val="336699"/>
              </a:solidFill>
              <a:cs typeface="Times New Roman" pitchFamily="18" charset="0"/>
            </a:endParaRPr>
          </a:p>
          <a:p>
            <a:endParaRPr lang="es-ES_tradnl" altLang="es-ES" sz="1600" dirty="0">
              <a:solidFill>
                <a:srgbClr val="336699"/>
              </a:solidFill>
              <a:cs typeface="Times New Roman" pitchFamily="18" charset="0"/>
            </a:endParaRPr>
          </a:p>
          <a:p>
            <a:r>
              <a:rPr lang="es-ES_tradnl" altLang="es-ES" sz="2000" b="1" dirty="0">
                <a:solidFill>
                  <a:srgbClr val="336699"/>
                </a:solidFill>
                <a:cs typeface="Times New Roman" pitchFamily="18" charset="0"/>
              </a:rPr>
              <a:t>1. Académicos:</a:t>
            </a:r>
          </a:p>
          <a:p>
            <a:pPr lvl="1"/>
            <a:r>
              <a:rPr lang="es-ES_tradnl" altLang="es-ES" sz="2000" dirty="0">
                <a:solidFill>
                  <a:srgbClr val="336699"/>
                </a:solidFill>
                <a:cs typeface="Times New Roman" pitchFamily="18" charset="0"/>
              </a:rPr>
              <a:t>ESO o prueba de acceso a GM</a:t>
            </a:r>
          </a:p>
          <a:p>
            <a:pPr lvl="1">
              <a:buFontTx/>
              <a:buNone/>
            </a:pPr>
            <a:endParaRPr lang="es-ES_tradnl" altLang="es-ES" sz="2000" dirty="0">
              <a:solidFill>
                <a:srgbClr val="336699"/>
              </a:solidFill>
              <a:cs typeface="Times New Roman" pitchFamily="18" charset="0"/>
            </a:endParaRPr>
          </a:p>
          <a:p>
            <a:r>
              <a:rPr lang="es-ES_tradnl" altLang="es-ES" sz="2000" b="1" dirty="0">
                <a:solidFill>
                  <a:srgbClr val="336699"/>
                </a:solidFill>
                <a:cs typeface="Times New Roman" pitchFamily="18" charset="0"/>
              </a:rPr>
              <a:t>2. Deportivos:</a:t>
            </a:r>
          </a:p>
          <a:p>
            <a:pPr lvl="1"/>
            <a:r>
              <a:rPr lang="es-ES_tradnl" altLang="es-ES" sz="2000" dirty="0">
                <a:solidFill>
                  <a:srgbClr val="336699"/>
                </a:solidFill>
                <a:cs typeface="Times New Roman" pitchFamily="18" charset="0"/>
              </a:rPr>
              <a:t>Prueba de acceso de carácter específico</a:t>
            </a:r>
          </a:p>
          <a:p>
            <a:pPr lvl="1"/>
            <a:r>
              <a:rPr lang="es-ES_tradnl" altLang="es-ES" sz="2000" dirty="0">
                <a:solidFill>
                  <a:srgbClr val="336699"/>
                </a:solidFill>
                <a:cs typeface="Times New Roman" pitchFamily="18" charset="0"/>
              </a:rPr>
              <a:t>Existen casos de exención por méritos deportivos</a:t>
            </a:r>
            <a:endParaRPr lang="es-ES" altLang="es-ES" sz="2000" dirty="0">
              <a:solidFill>
                <a:srgbClr val="336699"/>
              </a:solidFill>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pPr>
              <a:defRPr/>
            </a:pPr>
            <a:r>
              <a:rPr lang="es-ES" sz="2400" b="1" dirty="0">
                <a:solidFill>
                  <a:schemeClr val="accent1"/>
                </a:solidFill>
                <a:ea typeface="+mn-ea"/>
                <a:cs typeface="Times New Roman" panose="02020603050405020304" pitchFamily="18" charset="0"/>
              </a:rPr>
              <a:t>Pruebas</a:t>
            </a:r>
            <a:r>
              <a:rPr lang="es-ES" sz="2400" dirty="0"/>
              <a:t> </a:t>
            </a:r>
            <a:r>
              <a:rPr lang="es-ES" sz="2400" b="1" dirty="0">
                <a:solidFill>
                  <a:schemeClr val="accent1"/>
                </a:solidFill>
                <a:ea typeface="+mn-ea"/>
                <a:cs typeface="Times New Roman" panose="02020603050405020304" pitchFamily="18" charset="0"/>
              </a:rPr>
              <a:t>específicas de acceso</a:t>
            </a:r>
          </a:p>
        </p:txBody>
      </p:sp>
      <p:sp>
        <p:nvSpPr>
          <p:cNvPr id="3" name="Marcador de contenido 2">
            <a:extLst/>
          </p:cNvPr>
          <p:cNvSpPr>
            <a:spLocks noGrp="1"/>
          </p:cNvSpPr>
          <p:nvPr>
            <p:ph idx="1"/>
          </p:nvPr>
        </p:nvSpPr>
        <p:spPr/>
        <p:txBody>
          <a:bodyPr/>
          <a:lstStyle/>
          <a:p>
            <a:pPr>
              <a:defRPr/>
            </a:pPr>
            <a:endParaRPr lang="es-ES" sz="1600" dirty="0">
              <a:solidFill>
                <a:srgbClr val="336699"/>
              </a:solidFill>
              <a:cs typeface="Times New Roman" panose="02020603050405020304" pitchFamily="18" charset="0"/>
            </a:endParaRPr>
          </a:p>
          <a:p>
            <a:pPr>
              <a:defRPr/>
            </a:pPr>
            <a:endParaRPr lang="es-ES" sz="1600" dirty="0">
              <a:solidFill>
                <a:srgbClr val="336699"/>
              </a:solidFill>
              <a:cs typeface="Times New Roman" panose="02020603050405020304" pitchFamily="18" charset="0"/>
            </a:endParaRPr>
          </a:p>
          <a:p>
            <a:pPr>
              <a:defRPr/>
            </a:pPr>
            <a:r>
              <a:rPr lang="es-ES" sz="2000" b="1" dirty="0">
                <a:solidFill>
                  <a:srgbClr val="336699"/>
                </a:solidFill>
                <a:cs typeface="Times New Roman" panose="02020603050405020304" pitchFamily="18" charset="0"/>
              </a:rPr>
              <a:t>Plazo de inscripción: </a:t>
            </a:r>
          </a:p>
          <a:p>
            <a:pPr lvl="1">
              <a:defRPr/>
            </a:pPr>
            <a:r>
              <a:rPr lang="es-ES" sz="2000" dirty="0">
                <a:solidFill>
                  <a:srgbClr val="336699"/>
                </a:solidFill>
                <a:cs typeface="Times New Roman" panose="02020603050405020304" pitchFamily="18" charset="0"/>
              </a:rPr>
              <a:t>Esquí de fondo ( de 8 al 18 de marzo, finalizado)</a:t>
            </a:r>
          </a:p>
          <a:p>
            <a:pPr lvl="1">
              <a:defRPr/>
            </a:pPr>
            <a:r>
              <a:rPr lang="es-ES" sz="2000" dirty="0">
                <a:solidFill>
                  <a:srgbClr val="336699"/>
                </a:solidFill>
                <a:cs typeface="Times New Roman" panose="02020603050405020304" pitchFamily="18" charset="0"/>
              </a:rPr>
              <a:t>Montaña y escalada (</a:t>
            </a:r>
            <a:r>
              <a:rPr lang="es-ES" sz="2000" b="1" dirty="0">
                <a:solidFill>
                  <a:srgbClr val="336699"/>
                </a:solidFill>
                <a:cs typeface="Times New Roman" panose="02020603050405020304" pitchFamily="18" charset="0"/>
              </a:rPr>
              <a:t>del 7 al 18 mayo</a:t>
            </a:r>
            <a:r>
              <a:rPr lang="es-ES" sz="2000" dirty="0">
                <a:solidFill>
                  <a:srgbClr val="336699"/>
                </a:solidFill>
                <a:cs typeface="Times New Roman" panose="02020603050405020304" pitchFamily="18" charset="0"/>
              </a:rPr>
              <a:t>)</a:t>
            </a:r>
          </a:p>
          <a:p>
            <a:pPr lvl="1">
              <a:defRPr/>
            </a:pPr>
            <a:endParaRPr lang="es-ES" sz="2000" dirty="0">
              <a:solidFill>
                <a:srgbClr val="336699"/>
              </a:solidFill>
              <a:cs typeface="Times New Roman" panose="02020603050405020304" pitchFamily="18" charset="0"/>
            </a:endParaRPr>
          </a:p>
          <a:p>
            <a:pPr>
              <a:defRPr/>
            </a:pPr>
            <a:r>
              <a:rPr lang="es-ES" sz="2000" b="1" dirty="0">
                <a:solidFill>
                  <a:srgbClr val="336699"/>
                </a:solidFill>
                <a:cs typeface="Times New Roman" panose="02020603050405020304" pitchFamily="18" charset="0"/>
              </a:rPr>
              <a:t>Fechas de realización</a:t>
            </a:r>
          </a:p>
          <a:p>
            <a:pPr lvl="1">
              <a:defRPr/>
            </a:pPr>
            <a:r>
              <a:rPr lang="es-ES" sz="2000" dirty="0">
                <a:solidFill>
                  <a:srgbClr val="336699"/>
                </a:solidFill>
                <a:cs typeface="Times New Roman" panose="02020603050405020304" pitchFamily="18" charset="0"/>
              </a:rPr>
              <a:t>Esquí de fondo ( 2 y 3 de abril, finalizado)</a:t>
            </a:r>
          </a:p>
          <a:p>
            <a:pPr lvl="1">
              <a:defRPr/>
            </a:pPr>
            <a:r>
              <a:rPr lang="es-ES" sz="2000" dirty="0">
                <a:solidFill>
                  <a:srgbClr val="336699"/>
                </a:solidFill>
                <a:cs typeface="Times New Roman" panose="02020603050405020304" pitchFamily="18" charset="0"/>
              </a:rPr>
              <a:t>Montaña y escalada (</a:t>
            </a:r>
            <a:r>
              <a:rPr lang="es-ES" sz="2000" b="1" dirty="0">
                <a:solidFill>
                  <a:srgbClr val="336699"/>
                </a:solidFill>
                <a:cs typeface="Times New Roman" panose="02020603050405020304" pitchFamily="18" charset="0"/>
              </a:rPr>
              <a:t>12, 13, 14 de junio</a:t>
            </a:r>
            <a:r>
              <a:rPr lang="es-ES" sz="2000" dirty="0">
                <a:solidFill>
                  <a:srgbClr val="336699"/>
                </a:solidFill>
                <a:cs typeface="Times New Roman" panose="02020603050405020304" pitchFamily="18" charset="0"/>
              </a:rPr>
              <a:t>)</a:t>
            </a:r>
          </a:p>
          <a:p>
            <a:pPr marL="0" indent="0">
              <a:buFont typeface="Arial" charset="0"/>
              <a:buNone/>
              <a:defRPr/>
            </a:pPr>
            <a:endParaRPr lang="es-ES" sz="1600" dirty="0">
              <a:solidFill>
                <a:srgbClr val="336699"/>
              </a:solidFill>
              <a:cs typeface="Times New Roman" panose="02020603050405020304" pitchFamily="18" charset="0"/>
            </a:endParaRPr>
          </a:p>
          <a:p>
            <a:pPr>
              <a:defRPr/>
            </a:pPr>
            <a:endParaRPr lang="es-ES" sz="1600" dirty="0">
              <a:solidFill>
                <a:srgbClr val="336699"/>
              </a:solidFill>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p:cNvPr>
          <p:cNvSpPr>
            <a:spLocks noGrp="1" noChangeArrowheads="1"/>
          </p:cNvSpPr>
          <p:nvPr>
            <p:ph type="title"/>
          </p:nvPr>
        </p:nvSpPr>
        <p:spPr/>
        <p:txBody>
          <a:bodyPr/>
          <a:lstStyle/>
          <a:p>
            <a:pPr>
              <a:defRPr/>
            </a:pPr>
            <a:r>
              <a:rPr lang="es-ES_tradnl" altLang="es-ES" sz="2000" b="1" dirty="0">
                <a:solidFill>
                  <a:schemeClr val="accent1"/>
                </a:solidFill>
                <a:ea typeface="+mn-ea"/>
                <a:cs typeface="Times New Roman" panose="02020603050405020304" pitchFamily="18" charset="0"/>
              </a:rPr>
              <a:t>Plazas de reserva</a:t>
            </a:r>
            <a:endParaRPr lang="es-ES" altLang="es-ES" sz="2000" b="1" dirty="0">
              <a:solidFill>
                <a:schemeClr val="accent1"/>
              </a:solidFill>
              <a:ea typeface="+mn-ea"/>
              <a:cs typeface="Times New Roman" panose="02020603050405020304" pitchFamily="18" charset="0"/>
            </a:endParaRPr>
          </a:p>
        </p:txBody>
      </p:sp>
      <p:sp>
        <p:nvSpPr>
          <p:cNvPr id="52226" name="Rectangle 3"/>
          <p:cNvSpPr>
            <a:spLocks noGrp="1" noChangeArrowheads="1"/>
          </p:cNvSpPr>
          <p:nvPr>
            <p:ph type="body" idx="1"/>
          </p:nvPr>
        </p:nvSpPr>
        <p:spPr/>
        <p:txBody>
          <a:bodyPr/>
          <a:lstStyle/>
          <a:p>
            <a:endParaRPr lang="es-ES_tradnl" altLang="es-ES" sz="1600" dirty="0">
              <a:solidFill>
                <a:srgbClr val="336699"/>
              </a:solidFill>
              <a:cs typeface="Times New Roman" pitchFamily="18" charset="0"/>
            </a:endParaRPr>
          </a:p>
          <a:p>
            <a:endParaRPr lang="es-ES_tradnl" altLang="es-ES" sz="1600" dirty="0">
              <a:solidFill>
                <a:srgbClr val="336699"/>
              </a:solidFill>
              <a:cs typeface="Times New Roman" pitchFamily="18" charset="0"/>
            </a:endParaRPr>
          </a:p>
          <a:p>
            <a:r>
              <a:rPr lang="es-ES_tradnl" altLang="es-ES" sz="2000" dirty="0">
                <a:solidFill>
                  <a:srgbClr val="336699"/>
                </a:solidFill>
                <a:cs typeface="Times New Roman" pitchFamily="18" charset="0"/>
              </a:rPr>
              <a:t>Alumnado proveniente de pruebas de acceso a GM</a:t>
            </a:r>
          </a:p>
          <a:p>
            <a:endParaRPr lang="es-ES_tradnl" altLang="es-ES" sz="2000" dirty="0">
              <a:solidFill>
                <a:srgbClr val="336699"/>
              </a:solidFill>
              <a:cs typeface="Times New Roman" pitchFamily="18" charset="0"/>
            </a:endParaRPr>
          </a:p>
          <a:p>
            <a:r>
              <a:rPr lang="es-ES_tradnl" altLang="es-ES" sz="2000" dirty="0">
                <a:solidFill>
                  <a:srgbClr val="336699"/>
                </a:solidFill>
                <a:cs typeface="Times New Roman" pitchFamily="18" charset="0"/>
              </a:rPr>
              <a:t>Personas con discapacidad</a:t>
            </a:r>
          </a:p>
          <a:p>
            <a:endParaRPr lang="es-ES_tradnl" altLang="es-ES" sz="2000" dirty="0">
              <a:solidFill>
                <a:srgbClr val="336699"/>
              </a:solidFill>
              <a:cs typeface="Times New Roman" pitchFamily="18" charset="0"/>
            </a:endParaRPr>
          </a:p>
          <a:p>
            <a:r>
              <a:rPr lang="es-ES_tradnl" altLang="es-ES" sz="2000" dirty="0">
                <a:solidFill>
                  <a:srgbClr val="336699"/>
                </a:solidFill>
                <a:cs typeface="Times New Roman" pitchFamily="18" charset="0"/>
              </a:rPr>
              <a:t>Deportistas de alto rendimiento</a:t>
            </a:r>
          </a:p>
          <a:p>
            <a:endParaRPr lang="es-ES_tradnl" altLang="es-ES" sz="2000" dirty="0">
              <a:solidFill>
                <a:srgbClr val="336699"/>
              </a:solidFill>
              <a:cs typeface="Times New Roman" pitchFamily="18" charset="0"/>
            </a:endParaRPr>
          </a:p>
          <a:p>
            <a:r>
              <a:rPr lang="es-ES_tradnl" altLang="es-ES" sz="2000" dirty="0">
                <a:solidFill>
                  <a:srgbClr val="336699"/>
                </a:solidFill>
                <a:cs typeface="Times New Roman" pitchFamily="18" charset="0"/>
              </a:rPr>
              <a:t>Quienes acrediten homologación de diploma federativo o correspondencia con la experiencia profesional</a:t>
            </a:r>
          </a:p>
          <a:p>
            <a:pPr>
              <a:buFontTx/>
              <a:buNone/>
            </a:pPr>
            <a:endParaRPr lang="es-ES_tradnl" altLang="es-ES" dirty="0"/>
          </a:p>
          <a:p>
            <a:endParaRPr lang="es-ES_tradnl" altLang="es-ES" dirty="0"/>
          </a:p>
          <a:p>
            <a:endParaRPr lang="es-ES_tradnl" altLang="es-ES" dirty="0"/>
          </a:p>
          <a:p>
            <a:endParaRPr lang="es-ES" alt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p:cNvPr>
          <p:cNvSpPr>
            <a:spLocks noGrp="1" noChangeArrowheads="1"/>
          </p:cNvSpPr>
          <p:nvPr>
            <p:ph type="title"/>
          </p:nvPr>
        </p:nvSpPr>
        <p:spPr/>
        <p:txBody>
          <a:bodyPr/>
          <a:lstStyle/>
          <a:p>
            <a:pPr>
              <a:defRPr/>
            </a:pPr>
            <a:r>
              <a:rPr lang="es-ES_tradnl" altLang="es-ES" sz="2400" b="1" dirty="0">
                <a:solidFill>
                  <a:schemeClr val="accent1"/>
                </a:solidFill>
                <a:ea typeface="+mn-ea"/>
                <a:cs typeface="Times New Roman" panose="02020603050405020304" pitchFamily="18" charset="0"/>
              </a:rPr>
              <a:t>Criterios de admisión</a:t>
            </a:r>
            <a:endParaRPr lang="es-ES" altLang="es-ES" sz="2400" b="1" dirty="0">
              <a:solidFill>
                <a:schemeClr val="accent1"/>
              </a:solidFill>
              <a:ea typeface="+mn-ea"/>
              <a:cs typeface="Times New Roman" panose="02020603050405020304" pitchFamily="18" charset="0"/>
            </a:endParaRPr>
          </a:p>
        </p:txBody>
      </p:sp>
      <p:sp>
        <p:nvSpPr>
          <p:cNvPr id="53250" name="Rectangle 3"/>
          <p:cNvSpPr>
            <a:spLocks noGrp="1" noChangeArrowheads="1"/>
          </p:cNvSpPr>
          <p:nvPr>
            <p:ph type="body" idx="1"/>
          </p:nvPr>
        </p:nvSpPr>
        <p:spPr/>
        <p:txBody>
          <a:bodyPr/>
          <a:lstStyle/>
          <a:p>
            <a:pPr>
              <a:lnSpc>
                <a:spcPct val="90000"/>
              </a:lnSpc>
            </a:pPr>
            <a:endParaRPr lang="es-ES_tradnl" altLang="es-ES" sz="1600" dirty="0">
              <a:solidFill>
                <a:srgbClr val="336699"/>
              </a:solidFill>
              <a:cs typeface="Times New Roman" pitchFamily="18" charset="0"/>
            </a:endParaRPr>
          </a:p>
          <a:p>
            <a:pPr>
              <a:lnSpc>
                <a:spcPct val="90000"/>
              </a:lnSpc>
            </a:pPr>
            <a:r>
              <a:rPr lang="es-ES_tradnl" altLang="es-ES" sz="2000" dirty="0">
                <a:solidFill>
                  <a:srgbClr val="336699"/>
                </a:solidFill>
                <a:cs typeface="Times New Roman" pitchFamily="18" charset="0"/>
              </a:rPr>
              <a:t>1º Personas federadas en Navarra</a:t>
            </a:r>
          </a:p>
          <a:p>
            <a:pPr>
              <a:lnSpc>
                <a:spcPct val="90000"/>
              </a:lnSpc>
            </a:pPr>
            <a:endParaRPr lang="es-ES_tradnl" altLang="es-ES" sz="2000" dirty="0">
              <a:solidFill>
                <a:srgbClr val="336699"/>
              </a:solidFill>
              <a:cs typeface="Times New Roman" pitchFamily="18" charset="0"/>
            </a:endParaRPr>
          </a:p>
          <a:p>
            <a:pPr>
              <a:lnSpc>
                <a:spcPct val="90000"/>
              </a:lnSpc>
            </a:pPr>
            <a:r>
              <a:rPr lang="es-ES_tradnl" altLang="es-ES" sz="2000" dirty="0">
                <a:solidFill>
                  <a:srgbClr val="336699"/>
                </a:solidFill>
                <a:cs typeface="Times New Roman" pitchFamily="18" charset="0"/>
              </a:rPr>
              <a:t>2º Personas federadas en otras CC. AA.</a:t>
            </a:r>
          </a:p>
          <a:p>
            <a:pPr>
              <a:lnSpc>
                <a:spcPct val="90000"/>
              </a:lnSpc>
            </a:pPr>
            <a:endParaRPr lang="es-ES_tradnl" altLang="es-ES" sz="2000" dirty="0">
              <a:solidFill>
                <a:srgbClr val="336699"/>
              </a:solidFill>
              <a:cs typeface="Times New Roman" pitchFamily="18" charset="0"/>
            </a:endParaRPr>
          </a:p>
          <a:p>
            <a:pPr>
              <a:lnSpc>
                <a:spcPct val="90000"/>
              </a:lnSpc>
            </a:pPr>
            <a:r>
              <a:rPr lang="es-ES_tradnl" altLang="es-ES" sz="2000" dirty="0">
                <a:solidFill>
                  <a:srgbClr val="336699"/>
                </a:solidFill>
                <a:cs typeface="Times New Roman" pitchFamily="18" charset="0"/>
              </a:rPr>
              <a:t>3º Personas no federadas</a:t>
            </a:r>
          </a:p>
          <a:p>
            <a:pPr>
              <a:lnSpc>
                <a:spcPct val="90000"/>
              </a:lnSpc>
            </a:pPr>
            <a:endParaRPr lang="es-ES_tradnl" altLang="es-ES" sz="2000" dirty="0">
              <a:solidFill>
                <a:srgbClr val="336699"/>
              </a:solidFill>
              <a:cs typeface="Times New Roman" pitchFamily="18" charset="0"/>
            </a:endParaRPr>
          </a:p>
          <a:p>
            <a:pPr>
              <a:lnSpc>
                <a:spcPct val="90000"/>
              </a:lnSpc>
            </a:pPr>
            <a:endParaRPr lang="es-ES_tradnl" altLang="es-ES" sz="2000" dirty="0">
              <a:solidFill>
                <a:srgbClr val="336699"/>
              </a:solidFill>
              <a:cs typeface="Times New Roman" pitchFamily="18" charset="0"/>
            </a:endParaRPr>
          </a:p>
          <a:p>
            <a:pPr marL="0" indent="0">
              <a:lnSpc>
                <a:spcPct val="90000"/>
              </a:lnSpc>
              <a:spcAft>
                <a:spcPts val="1200"/>
              </a:spcAft>
              <a:buNone/>
            </a:pPr>
            <a:r>
              <a:rPr lang="es-ES_tradnl" altLang="es-ES" sz="2000" dirty="0">
                <a:solidFill>
                  <a:srgbClr val="336699"/>
                </a:solidFill>
                <a:cs typeface="Times New Roman" pitchFamily="18" charset="0"/>
              </a:rPr>
              <a:t>Cada grupo se ordenará:</a:t>
            </a:r>
          </a:p>
          <a:p>
            <a:pPr>
              <a:lnSpc>
                <a:spcPct val="90000"/>
              </a:lnSpc>
            </a:pPr>
            <a:r>
              <a:rPr lang="es-ES_tradnl" altLang="es-ES" sz="2000" dirty="0">
                <a:solidFill>
                  <a:srgbClr val="336699"/>
                </a:solidFill>
                <a:cs typeface="Times New Roman" pitchFamily="18" charset="0"/>
              </a:rPr>
              <a:t>1º Por nota de acceso</a:t>
            </a:r>
          </a:p>
          <a:p>
            <a:pPr>
              <a:lnSpc>
                <a:spcPct val="90000"/>
              </a:lnSpc>
            </a:pPr>
            <a:r>
              <a:rPr lang="es-ES_tradnl" altLang="es-ES" sz="2000" dirty="0">
                <a:solidFill>
                  <a:srgbClr val="336699"/>
                </a:solidFill>
                <a:cs typeface="Times New Roman" pitchFamily="18" charset="0"/>
              </a:rPr>
              <a:t>2º Por Sorteo de la Comisión General de Escolarización</a:t>
            </a:r>
          </a:p>
          <a:p>
            <a:pPr>
              <a:lnSpc>
                <a:spcPct val="90000"/>
              </a:lnSpc>
            </a:pPr>
            <a:endParaRPr lang="es-ES" alt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p:cNvPr>
          <p:cNvSpPr>
            <a:spLocks noGrp="1" noChangeArrowheads="1"/>
          </p:cNvSpPr>
          <p:nvPr>
            <p:ph type="title"/>
          </p:nvPr>
        </p:nvSpPr>
        <p:spPr/>
        <p:txBody>
          <a:bodyPr/>
          <a:lstStyle/>
          <a:p>
            <a:pPr>
              <a:defRPr/>
            </a:pPr>
            <a:r>
              <a:rPr lang="es-ES_tradnl" altLang="es-ES" sz="2400" b="1" dirty="0">
                <a:solidFill>
                  <a:schemeClr val="accent1"/>
                </a:solidFill>
                <a:ea typeface="+mn-ea"/>
                <a:cs typeface="Times New Roman" panose="02020603050405020304" pitchFamily="18" charset="0"/>
              </a:rPr>
              <a:t>Compatibilización de matrículas</a:t>
            </a:r>
            <a:endParaRPr lang="es-ES" altLang="es-ES" sz="2400" b="1" dirty="0">
              <a:solidFill>
                <a:schemeClr val="accent1"/>
              </a:solidFill>
              <a:ea typeface="+mn-ea"/>
              <a:cs typeface="Times New Roman" panose="02020603050405020304" pitchFamily="18" charset="0"/>
            </a:endParaRPr>
          </a:p>
        </p:txBody>
      </p:sp>
      <p:sp>
        <p:nvSpPr>
          <p:cNvPr id="54274" name="Rectangle 3"/>
          <p:cNvSpPr>
            <a:spLocks noGrp="1" noChangeArrowheads="1"/>
          </p:cNvSpPr>
          <p:nvPr>
            <p:ph type="body" idx="1"/>
          </p:nvPr>
        </p:nvSpPr>
        <p:spPr>
          <a:xfrm>
            <a:off x="457200" y="1400053"/>
            <a:ext cx="8229600" cy="4525963"/>
          </a:xfrm>
        </p:spPr>
        <p:txBody>
          <a:bodyPr/>
          <a:lstStyle/>
          <a:p>
            <a:pPr>
              <a:lnSpc>
                <a:spcPct val="90000"/>
              </a:lnSpc>
              <a:buFontTx/>
              <a:buNone/>
            </a:pPr>
            <a:r>
              <a:rPr lang="es-ES" altLang="zh-CN" dirty="0"/>
              <a:t>	</a:t>
            </a:r>
          </a:p>
          <a:p>
            <a:pPr>
              <a:lnSpc>
                <a:spcPct val="200000"/>
              </a:lnSpc>
              <a:buFontTx/>
              <a:buNone/>
            </a:pPr>
            <a:r>
              <a:rPr lang="es-ES" altLang="zh-CN" sz="1800" dirty="0">
                <a:solidFill>
                  <a:srgbClr val="336699"/>
                </a:solidFill>
                <a:cs typeface="Times New Roman" pitchFamily="18" charset="0"/>
              </a:rPr>
              <a:t>	</a:t>
            </a:r>
            <a:r>
              <a:rPr lang="es-ES" altLang="zh-CN" sz="2000" dirty="0">
                <a:solidFill>
                  <a:srgbClr val="336699"/>
                </a:solidFill>
                <a:cs typeface="Times New Roman" pitchFamily="18" charset="0"/>
              </a:rPr>
              <a:t>El alumnado matriculado en enseñanzas deportivas de régimen especial podrá simultanear la matrícula con ciclos formativos de enseñanzas postobligatorias y/o de educación superior siempre que existan </a:t>
            </a:r>
            <a:r>
              <a:rPr lang="es-ES" altLang="zh-CN" sz="2000" b="1" dirty="0">
                <a:solidFill>
                  <a:srgbClr val="336699"/>
                </a:solidFill>
                <a:cs typeface="Times New Roman" pitchFamily="18" charset="0"/>
              </a:rPr>
              <a:t>plazas disponibles </a:t>
            </a:r>
            <a:r>
              <a:rPr lang="es-ES" altLang="zh-CN" sz="2000" dirty="0">
                <a:solidFill>
                  <a:srgbClr val="336699"/>
                </a:solidFill>
                <a:cs typeface="Times New Roman" pitchFamily="18" charset="0"/>
              </a:rPr>
              <a:t>en las enseñanzas deportivas, no haya lista de espera después de concluido el proceso de admisión, y exista una </a:t>
            </a:r>
            <a:r>
              <a:rPr lang="es-ES" altLang="zh-CN" sz="2000" b="1" dirty="0">
                <a:solidFill>
                  <a:srgbClr val="336699"/>
                </a:solidFill>
                <a:cs typeface="Times New Roman" pitchFamily="18" charset="0"/>
              </a:rPr>
              <a:t>compatibilidad horaria mínima del 90%.</a:t>
            </a:r>
            <a:endParaRPr lang="es-ES" altLang="es-ES" sz="2000" b="1" dirty="0">
              <a:solidFill>
                <a:srgbClr val="336699"/>
              </a:solidFill>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ángulo 6"/>
          <p:cNvSpPr>
            <a:spLocks noChangeArrowheads="1"/>
          </p:cNvSpPr>
          <p:nvPr/>
        </p:nvSpPr>
        <p:spPr bwMode="auto">
          <a:xfrm>
            <a:off x="2097088" y="2593975"/>
            <a:ext cx="5913437" cy="1090613"/>
          </a:xfrm>
          <a:prstGeom prst="rect">
            <a:avLst/>
          </a:prstGeom>
          <a:noFill/>
          <a:ln w="9525">
            <a:noFill/>
            <a:miter lim="800000"/>
            <a:headEnd/>
            <a:tailEnd/>
          </a:ln>
        </p:spPr>
        <p:txBody>
          <a:bodyPr lIns="0" tIns="0" rIns="0" bIns="0"/>
          <a:lstStyle/>
          <a:p>
            <a:pPr>
              <a:spcAft>
                <a:spcPts val="600"/>
              </a:spcAft>
            </a:pPr>
            <a:r>
              <a:rPr lang="es-ES_tradnl" altLang="es-ES" sz="3000" b="1">
                <a:solidFill>
                  <a:srgbClr val="595959"/>
                </a:solidFill>
                <a:latin typeface="Calibri" pitchFamily="34" charset="0"/>
              </a:rPr>
              <a:t>III. Pruebas de Acceso a Ciclos</a:t>
            </a:r>
          </a:p>
          <a:p>
            <a:pPr>
              <a:spcAft>
                <a:spcPts val="600"/>
              </a:spcAft>
            </a:pPr>
            <a:r>
              <a:rPr lang="es-ES_tradnl" altLang="es-ES" sz="3000" b="1">
                <a:solidFill>
                  <a:srgbClr val="595959"/>
                </a:solidFill>
                <a:latin typeface="Calibri" pitchFamily="34" charset="0"/>
              </a:rPr>
              <a:t>   Convocatoria 2018</a:t>
            </a:r>
            <a:endParaRPr lang="es-ES" altLang="es-ES" sz="3000" b="1">
              <a:solidFill>
                <a:srgbClr val="595959"/>
              </a:solidFill>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uadroTexto 2"/>
          <p:cNvSpPr txBox="1">
            <a:spLocks noChangeArrowheads="1"/>
          </p:cNvSpPr>
          <p:nvPr/>
        </p:nvSpPr>
        <p:spPr bwMode="auto">
          <a:xfrm>
            <a:off x="287338" y="908050"/>
            <a:ext cx="8677275" cy="5278438"/>
          </a:xfrm>
          <a:prstGeom prst="rect">
            <a:avLst/>
          </a:prstGeom>
          <a:noFill/>
          <a:ln w="9525">
            <a:noFill/>
            <a:miter lim="800000"/>
            <a:headEnd/>
            <a:tailEnd/>
          </a:ln>
        </p:spPr>
        <p:txBody>
          <a:bodyPr>
            <a:spAutoFit/>
          </a:bodyPr>
          <a:lstStyle/>
          <a:p>
            <a:pPr eaLnBrk="0" hangingPunct="0"/>
            <a:r>
              <a:rPr lang="es-ES" altLang="es-ES" b="1" u="sng">
                <a:solidFill>
                  <a:srgbClr val="0B508F"/>
                </a:solidFill>
                <a:latin typeface="Calibri" pitchFamily="34" charset="0"/>
              </a:rPr>
              <a:t>Pruebas de acceso a ciclos – Convocatoria de 2018</a:t>
            </a:r>
          </a:p>
          <a:p>
            <a:pPr eaLnBrk="0" hangingPunct="0">
              <a:buFontTx/>
              <a:buChar char="-"/>
            </a:pPr>
            <a:r>
              <a:rPr lang="es-ES" altLang="es-ES" sz="1700">
                <a:solidFill>
                  <a:srgbClr val="0B508F"/>
                </a:solidFill>
                <a:latin typeface="Calibri" pitchFamily="34" charset="0"/>
              </a:rPr>
              <a:t> Regulada por la Resolución 35/2018, de 13 de febrero, del Director General de Educación</a:t>
            </a:r>
          </a:p>
          <a:p>
            <a:pPr eaLnBrk="0" hangingPunct="0">
              <a:buFontTx/>
              <a:buChar char="-"/>
            </a:pPr>
            <a:endParaRPr lang="es-ES" altLang="es-ES" sz="1700">
              <a:solidFill>
                <a:srgbClr val="0B508F"/>
              </a:solidFill>
              <a:latin typeface="Calibri" pitchFamily="34" charset="0"/>
            </a:endParaRPr>
          </a:p>
          <a:p>
            <a:pPr eaLnBrk="0" hangingPunct="0">
              <a:buFontTx/>
              <a:buChar char="-"/>
            </a:pPr>
            <a:r>
              <a:rPr lang="es-ES" altLang="es-ES" sz="1700">
                <a:solidFill>
                  <a:srgbClr val="0B508F"/>
                </a:solidFill>
                <a:latin typeface="Calibri" pitchFamily="34" charset="0"/>
              </a:rPr>
              <a:t> </a:t>
            </a:r>
            <a:r>
              <a:rPr lang="es-ES" altLang="es-ES" sz="1700" b="1">
                <a:solidFill>
                  <a:srgbClr val="0B508F"/>
                </a:solidFill>
                <a:latin typeface="Calibri" pitchFamily="34" charset="0"/>
              </a:rPr>
              <a:t>Plazo de inscripción: del 19 al 27 de marzo de 2018.</a:t>
            </a:r>
          </a:p>
          <a:p>
            <a:pPr eaLnBrk="0" hangingPunct="0">
              <a:buFontTx/>
              <a:buChar char="-"/>
            </a:pPr>
            <a:r>
              <a:rPr lang="es-ES" altLang="es-ES" sz="1700">
                <a:solidFill>
                  <a:srgbClr val="0B508F"/>
                </a:solidFill>
                <a:latin typeface="Calibri" pitchFamily="34" charset="0"/>
              </a:rPr>
              <a:t> Presentación de la inscripción a la prueba:</a:t>
            </a:r>
          </a:p>
          <a:p>
            <a:pPr marL="742950" lvl="1" indent="-285750" eaLnBrk="0" hangingPunct="0">
              <a:buFontTx/>
              <a:buChar char="-"/>
            </a:pPr>
            <a:r>
              <a:rPr lang="es-ES" altLang="es-ES" sz="1600">
                <a:solidFill>
                  <a:srgbClr val="0B508F"/>
                </a:solidFill>
                <a:latin typeface="Calibri" pitchFamily="34" charset="0"/>
              </a:rPr>
              <a:t>En cualquiera de los centros públicos y concertados en los que se imparten ciclos de grado medio y superior.</a:t>
            </a:r>
          </a:p>
          <a:p>
            <a:pPr marL="742950" lvl="1" indent="-285750" eaLnBrk="0" hangingPunct="0">
              <a:buFontTx/>
              <a:buChar char="-"/>
            </a:pPr>
            <a:r>
              <a:rPr lang="es-ES" altLang="es-ES" sz="1600">
                <a:solidFill>
                  <a:srgbClr val="0B508F"/>
                </a:solidFill>
                <a:latin typeface="Calibri" pitchFamily="34" charset="0"/>
              </a:rPr>
              <a:t>De manera telemática (es necesario tener un certificado digital válido).</a:t>
            </a:r>
          </a:p>
          <a:p>
            <a:pPr eaLnBrk="0" hangingPunct="0">
              <a:buFontTx/>
              <a:buChar char="-"/>
            </a:pPr>
            <a:r>
              <a:rPr lang="es-ES" altLang="es-ES" sz="1700">
                <a:solidFill>
                  <a:srgbClr val="0B508F"/>
                </a:solidFill>
                <a:latin typeface="Calibri" pitchFamily="34" charset="0"/>
              </a:rPr>
              <a:t> </a:t>
            </a:r>
            <a:r>
              <a:rPr lang="es-ES" altLang="es-ES" sz="1400">
                <a:solidFill>
                  <a:srgbClr val="0B508F"/>
                </a:solidFill>
                <a:latin typeface="Calibri" pitchFamily="34" charset="0"/>
              </a:rPr>
              <a:t>Tasa de inscripción a la prueba:</a:t>
            </a:r>
          </a:p>
          <a:p>
            <a:pPr marL="742950" lvl="1" indent="-285750" eaLnBrk="0" hangingPunct="0">
              <a:buFontTx/>
              <a:buChar char="-"/>
            </a:pPr>
            <a:r>
              <a:rPr lang="es-ES" altLang="es-ES" sz="1400">
                <a:solidFill>
                  <a:srgbClr val="0B508F"/>
                </a:solidFill>
                <a:latin typeface="Calibri" pitchFamily="34" charset="0"/>
              </a:rPr>
              <a:t>General: 18 euros.</a:t>
            </a:r>
          </a:p>
          <a:p>
            <a:pPr marL="742950" lvl="1" indent="-285750" eaLnBrk="0" hangingPunct="0">
              <a:buFontTx/>
              <a:buChar char="-"/>
            </a:pPr>
            <a:r>
              <a:rPr lang="es-ES" altLang="es-ES" sz="1400">
                <a:solidFill>
                  <a:srgbClr val="0B508F"/>
                </a:solidFill>
                <a:latin typeface="Calibri" pitchFamily="34" charset="0"/>
              </a:rPr>
              <a:t>Miembros de familia numerosa general o de 1ª categoría: 9 euros.</a:t>
            </a:r>
          </a:p>
          <a:p>
            <a:pPr marL="742950" lvl="1" indent="-285750" eaLnBrk="0" hangingPunct="0">
              <a:buFontTx/>
              <a:buChar char="-"/>
            </a:pPr>
            <a:r>
              <a:rPr lang="es-ES" altLang="es-ES" sz="1400">
                <a:solidFill>
                  <a:srgbClr val="0B508F"/>
                </a:solidFill>
                <a:latin typeface="Calibri" pitchFamily="34" charset="0"/>
              </a:rPr>
              <a:t>Miembros de familia numerosa especial o de 2ª categoría: gratuita.</a:t>
            </a:r>
          </a:p>
          <a:p>
            <a:pPr eaLnBrk="0" hangingPunct="0">
              <a:buFontTx/>
              <a:buChar char="-"/>
            </a:pPr>
            <a:r>
              <a:rPr lang="es-ES" altLang="es-ES" sz="1400">
                <a:solidFill>
                  <a:srgbClr val="0B508F"/>
                </a:solidFill>
                <a:latin typeface="Calibri" pitchFamily="34" charset="0"/>
              </a:rPr>
              <a:t> Abono de la tasa (hay que cumplimentar el impreso de carta de pago a través de internet):</a:t>
            </a:r>
          </a:p>
          <a:p>
            <a:pPr marL="742950" lvl="1" indent="-285750" eaLnBrk="0" hangingPunct="0">
              <a:buFontTx/>
              <a:buChar char="-"/>
            </a:pPr>
            <a:r>
              <a:rPr lang="es-ES" altLang="es-ES" sz="1400">
                <a:solidFill>
                  <a:srgbClr val="0B508F"/>
                </a:solidFill>
                <a:latin typeface="Calibri" pitchFamily="34" charset="0"/>
              </a:rPr>
              <a:t>Pago mediante ingreso en entidades bancarias colaboradoras.</a:t>
            </a:r>
          </a:p>
          <a:p>
            <a:pPr marL="742950" lvl="1" indent="-285750" eaLnBrk="0" hangingPunct="0">
              <a:buFontTx/>
              <a:buChar char="-"/>
            </a:pPr>
            <a:r>
              <a:rPr lang="es-ES" altLang="es-ES" sz="1400">
                <a:solidFill>
                  <a:srgbClr val="0B508F"/>
                </a:solidFill>
                <a:latin typeface="Calibri" pitchFamily="34" charset="0"/>
              </a:rPr>
              <a:t>Pago telemático mediante uso de tarjeta bancaria.</a:t>
            </a:r>
          </a:p>
          <a:p>
            <a:pPr eaLnBrk="0" hangingPunct="0">
              <a:buFontTx/>
              <a:buChar char="-"/>
            </a:pPr>
            <a:r>
              <a:rPr lang="es-ES" altLang="es-ES" sz="1700">
                <a:solidFill>
                  <a:srgbClr val="0B508F"/>
                </a:solidFill>
                <a:latin typeface="Calibri" pitchFamily="34" charset="0"/>
              </a:rPr>
              <a:t> Listas provisionales de personas admitidas: 8 de mayo (GM y GS).</a:t>
            </a:r>
          </a:p>
          <a:p>
            <a:pPr eaLnBrk="0" hangingPunct="0">
              <a:buFontTx/>
              <a:buChar char="-"/>
            </a:pPr>
            <a:r>
              <a:rPr lang="es-ES" altLang="es-ES" sz="1700">
                <a:solidFill>
                  <a:srgbClr val="0B508F"/>
                </a:solidFill>
                <a:latin typeface="Calibri" pitchFamily="34" charset="0"/>
              </a:rPr>
              <a:t> Reclamaciones: del 9 al 11 de mayo.</a:t>
            </a:r>
          </a:p>
          <a:p>
            <a:pPr eaLnBrk="0" hangingPunct="0">
              <a:buFontTx/>
              <a:buChar char="-"/>
            </a:pPr>
            <a:r>
              <a:rPr lang="es-ES" altLang="es-ES" sz="1700">
                <a:solidFill>
                  <a:srgbClr val="0B508F"/>
                </a:solidFill>
                <a:latin typeface="Calibri" pitchFamily="34" charset="0"/>
              </a:rPr>
              <a:t> Listas definitivas de personas admitidas: 17 de mayo (GM y GS).</a:t>
            </a:r>
          </a:p>
          <a:p>
            <a:pPr eaLnBrk="0" hangingPunct="0">
              <a:buFontTx/>
              <a:buChar char="-"/>
            </a:pPr>
            <a:r>
              <a:rPr lang="es-ES" altLang="es-ES" sz="1700">
                <a:solidFill>
                  <a:srgbClr val="0B508F"/>
                </a:solidFill>
                <a:latin typeface="Calibri" pitchFamily="34" charset="0"/>
              </a:rPr>
              <a:t> </a:t>
            </a:r>
            <a:r>
              <a:rPr lang="es-ES" altLang="es-ES" sz="1700" b="1">
                <a:solidFill>
                  <a:srgbClr val="0B508F"/>
                </a:solidFill>
                <a:latin typeface="Calibri" pitchFamily="34" charset="0"/>
              </a:rPr>
              <a:t>Fecha de realización de la prueba: 29 de mayo (GM) / 30 de mayo y 31 de mayo (GS).</a:t>
            </a:r>
          </a:p>
          <a:p>
            <a:pPr eaLnBrk="0" hangingPunct="0">
              <a:buFontTx/>
              <a:buChar char="-"/>
            </a:pPr>
            <a:r>
              <a:rPr lang="es-ES" altLang="es-ES" sz="1700">
                <a:solidFill>
                  <a:srgbClr val="0B508F"/>
                </a:solidFill>
                <a:latin typeface="Calibri" pitchFamily="34" charset="0"/>
              </a:rPr>
              <a:t> Resultados GM: 8 de junio (provisionales) – 25 de junio (definitivos). </a:t>
            </a:r>
          </a:p>
          <a:p>
            <a:pPr eaLnBrk="0" hangingPunct="0">
              <a:buFontTx/>
              <a:buChar char="-"/>
            </a:pPr>
            <a:r>
              <a:rPr lang="es-ES" altLang="es-ES" sz="1700">
                <a:solidFill>
                  <a:srgbClr val="0B508F"/>
                </a:solidFill>
                <a:latin typeface="Calibri" pitchFamily="34" charset="0"/>
              </a:rPr>
              <a:t> Resultados GS: 8 de junio (provisionales) – 25 de junio (definitivos).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p:cNvSpPr>
          <p:nvPr>
            <p:ph type="body" sz="half" idx="4294967295"/>
          </p:nvPr>
        </p:nvSpPr>
        <p:spPr>
          <a:xfrm>
            <a:off x="2519363" y="849313"/>
            <a:ext cx="4038600" cy="2479675"/>
          </a:xfrm>
          <a:gradFill rotWithShape="1">
            <a:gsLst>
              <a:gs pos="0">
                <a:srgbClr val="6699FF">
                  <a:alpha val="50000"/>
                </a:srgbClr>
              </a:gs>
              <a:gs pos="100000">
                <a:srgbClr val="FFFFFF"/>
              </a:gs>
            </a:gsLst>
            <a:lin ang="5400000" scaled="1"/>
          </a:gradFill>
          <a:ln w="25400" cap="flat" algn="ctr">
            <a:solidFill>
              <a:srgbClr val="0F4AF1"/>
            </a:solidFill>
            <a:headEnd type="none" w="med" len="med"/>
            <a:tailEnd type="none" w="med" len="med"/>
          </a:ln>
        </p:spPr>
        <p:txBody>
          <a:bodyPr/>
          <a:lstStyle/>
          <a:p>
            <a:pPr marL="0" indent="12700" eaLnBrk="1" hangingPunct="1">
              <a:lnSpc>
                <a:spcPct val="90000"/>
              </a:lnSpc>
              <a:buFont typeface="Arial" charset="0"/>
              <a:buNone/>
            </a:pPr>
            <a:r>
              <a:rPr lang="es-ES_tradnl" sz="2400" dirty="0"/>
              <a:t>Oferta de </a:t>
            </a:r>
            <a:r>
              <a:rPr lang="es-ES_tradnl" sz="2400" b="1" dirty="0"/>
              <a:t>FP</a:t>
            </a:r>
            <a:r>
              <a:rPr lang="es-ES_tradnl" sz="2400" dirty="0"/>
              <a:t> en las 23 familias profesionales presentes en Navarra </a:t>
            </a:r>
          </a:p>
          <a:p>
            <a:pPr marL="0" indent="12700" eaLnBrk="1" hangingPunct="1">
              <a:lnSpc>
                <a:spcPct val="90000"/>
              </a:lnSpc>
              <a:buFont typeface="Wingdings" pitchFamily="2" charset="2"/>
              <a:buChar char="ü"/>
            </a:pPr>
            <a:r>
              <a:rPr lang="es-ES_tradnl" sz="2400" dirty="0"/>
              <a:t> 15 títulos de FPB</a:t>
            </a:r>
          </a:p>
          <a:p>
            <a:pPr marL="0" indent="12700" eaLnBrk="1" hangingPunct="1">
              <a:lnSpc>
                <a:spcPct val="90000"/>
              </a:lnSpc>
              <a:buFont typeface="Wingdings" pitchFamily="2" charset="2"/>
              <a:buChar char="ü"/>
            </a:pPr>
            <a:r>
              <a:rPr lang="es-ES_tradnl" sz="2400" dirty="0"/>
              <a:t> 34 títulos de GM</a:t>
            </a:r>
          </a:p>
          <a:p>
            <a:pPr marL="0" indent="12700" eaLnBrk="1" hangingPunct="1">
              <a:lnSpc>
                <a:spcPct val="90000"/>
              </a:lnSpc>
              <a:buFont typeface="Wingdings" pitchFamily="2" charset="2"/>
              <a:buChar char="ü"/>
            </a:pPr>
            <a:r>
              <a:rPr lang="es-ES_tradnl" sz="2400" dirty="0"/>
              <a:t> 49 títulos de GS</a:t>
            </a:r>
            <a:endParaRPr lang="es-ES" altLang="es-ES" sz="2400" dirty="0"/>
          </a:p>
        </p:txBody>
      </p:sp>
      <p:sp>
        <p:nvSpPr>
          <p:cNvPr id="83971" name="Rectangle 6"/>
          <p:cNvSpPr>
            <a:spLocks noGrp="1"/>
          </p:cNvSpPr>
          <p:nvPr>
            <p:ph type="body" sz="half" idx="4294967295"/>
          </p:nvPr>
        </p:nvSpPr>
        <p:spPr>
          <a:xfrm>
            <a:off x="347663" y="3636963"/>
            <a:ext cx="4038600" cy="1843087"/>
          </a:xfrm>
          <a:gradFill rotWithShape="1">
            <a:gsLst>
              <a:gs pos="0">
                <a:srgbClr val="6699FF">
                  <a:alpha val="53000"/>
                </a:srgbClr>
              </a:gs>
              <a:gs pos="100000">
                <a:srgbClr val="FFFFFF"/>
              </a:gs>
            </a:gsLst>
            <a:lin ang="5400000" scaled="1"/>
          </a:gradFill>
          <a:ln w="25400" cap="flat" algn="ctr">
            <a:solidFill>
              <a:srgbClr val="0F4AF1"/>
            </a:solidFill>
            <a:headEnd type="none" w="med" len="med"/>
            <a:tailEnd type="none" w="med" len="med"/>
          </a:ln>
        </p:spPr>
        <p:txBody>
          <a:bodyPr/>
          <a:lstStyle/>
          <a:p>
            <a:pPr marL="0" indent="12700" eaLnBrk="1" hangingPunct="1">
              <a:spcBef>
                <a:spcPct val="60000"/>
              </a:spcBef>
              <a:buFont typeface="Wingdings" pitchFamily="2" charset="2"/>
              <a:buNone/>
            </a:pPr>
            <a:r>
              <a:rPr lang="es-ES_tradnl" sz="2400"/>
              <a:t>En</a:t>
            </a:r>
            <a:r>
              <a:rPr lang="es-ES_tradnl" sz="2400" b="1"/>
              <a:t> Artes plásticas y diseño</a:t>
            </a:r>
            <a:r>
              <a:rPr lang="es-ES_tradnl" sz="2400"/>
              <a:t> tenemos</a:t>
            </a:r>
          </a:p>
          <a:p>
            <a:pPr marL="0" indent="12700" eaLnBrk="1" hangingPunct="1">
              <a:buFont typeface="Wingdings" pitchFamily="2" charset="2"/>
              <a:buChar char="ü"/>
            </a:pPr>
            <a:r>
              <a:rPr lang="es-ES_tradnl" sz="2400"/>
              <a:t> 2 títulos de GM</a:t>
            </a:r>
          </a:p>
          <a:p>
            <a:pPr marL="0" indent="12700" eaLnBrk="1" hangingPunct="1">
              <a:buFont typeface="Wingdings" pitchFamily="2" charset="2"/>
              <a:buChar char="ü"/>
            </a:pPr>
            <a:r>
              <a:rPr lang="es-ES_tradnl" sz="2400"/>
              <a:t> 7 títulos de GS</a:t>
            </a:r>
          </a:p>
        </p:txBody>
      </p:sp>
      <p:sp>
        <p:nvSpPr>
          <p:cNvPr id="83972" name="Rectangle 6"/>
          <p:cNvSpPr>
            <a:spLocks/>
          </p:cNvSpPr>
          <p:nvPr/>
        </p:nvSpPr>
        <p:spPr bwMode="auto">
          <a:xfrm>
            <a:off x="4706938" y="3636963"/>
            <a:ext cx="4038600" cy="1843087"/>
          </a:xfrm>
          <a:prstGeom prst="rect">
            <a:avLst/>
          </a:prstGeom>
          <a:gradFill rotWithShape="1">
            <a:gsLst>
              <a:gs pos="0">
                <a:srgbClr val="6699FF">
                  <a:alpha val="53000"/>
                </a:srgbClr>
              </a:gs>
              <a:gs pos="100000">
                <a:srgbClr val="FFFFFF"/>
              </a:gs>
            </a:gsLst>
            <a:lin ang="5400000" scaled="1"/>
          </a:gradFill>
          <a:ln w="25400" algn="ctr">
            <a:solidFill>
              <a:srgbClr val="0F4AF1"/>
            </a:solidFill>
            <a:miter lim="800000"/>
            <a:headEnd/>
            <a:tailEnd/>
          </a:ln>
        </p:spPr>
        <p:txBody>
          <a:bodyPr/>
          <a:lstStyle/>
          <a:p>
            <a:pPr indent="12700" eaLnBrk="0" hangingPunct="0">
              <a:spcBef>
                <a:spcPct val="60000"/>
              </a:spcBef>
              <a:buFont typeface="Wingdings" pitchFamily="2" charset="2"/>
              <a:buNone/>
            </a:pPr>
            <a:r>
              <a:rPr lang="es-ES_tradnl" sz="2400">
                <a:latin typeface="Calibri" pitchFamily="34" charset="0"/>
              </a:rPr>
              <a:t>En las enseñanzas </a:t>
            </a:r>
            <a:r>
              <a:rPr lang="es-ES_tradnl" sz="2400" b="1">
                <a:latin typeface="Calibri" pitchFamily="34" charset="0"/>
              </a:rPr>
              <a:t>Deportivas de régimen especial</a:t>
            </a:r>
            <a:r>
              <a:rPr lang="es-ES_tradnl" sz="2400">
                <a:latin typeface="Calibri" pitchFamily="34" charset="0"/>
              </a:rPr>
              <a:t> tenemos</a:t>
            </a:r>
          </a:p>
          <a:p>
            <a:pPr indent="12700" eaLnBrk="0" hangingPunct="0">
              <a:spcBef>
                <a:spcPct val="20000"/>
              </a:spcBef>
              <a:buFont typeface="Wingdings" pitchFamily="2" charset="2"/>
              <a:buChar char="ü"/>
            </a:pPr>
            <a:r>
              <a:rPr lang="es-ES_tradnl" sz="2400">
                <a:latin typeface="Calibri" pitchFamily="34" charset="0"/>
              </a:rPr>
              <a:t> 4 especialidades de GM</a:t>
            </a:r>
          </a:p>
        </p:txBody>
      </p:sp>
      <p:sp>
        <p:nvSpPr>
          <p:cNvPr id="83973" name="Rectangle 6"/>
          <p:cNvSpPr>
            <a:spLocks noChangeArrowheads="1"/>
          </p:cNvSpPr>
          <p:nvPr/>
        </p:nvSpPr>
        <p:spPr bwMode="auto">
          <a:xfrm>
            <a:off x="311150" y="5613400"/>
            <a:ext cx="8434388" cy="860425"/>
          </a:xfrm>
          <a:prstGeom prst="rect">
            <a:avLst/>
          </a:prstGeom>
          <a:noFill/>
          <a:ln w="9525">
            <a:noFill/>
            <a:miter lim="800000"/>
            <a:headEnd/>
            <a:tailEnd/>
          </a:ln>
        </p:spPr>
        <p:txBody>
          <a:bodyPr>
            <a:spAutoFit/>
          </a:bodyPr>
          <a:lstStyle/>
          <a:p>
            <a:pPr defTabSz="914400" eaLnBrk="0" hangingPunct="0">
              <a:lnSpc>
                <a:spcPct val="90000"/>
              </a:lnSpc>
              <a:spcBef>
                <a:spcPct val="60000"/>
              </a:spcBef>
              <a:buFont typeface="Arial" charset="0"/>
              <a:buNone/>
            </a:pPr>
            <a:r>
              <a:rPr lang="es-ES_tradnl" sz="2800">
                <a:latin typeface="Calibri" pitchFamily="34" charset="0"/>
              </a:rPr>
              <a:t>Y toda la oferta detallada está en la página web de </a:t>
            </a:r>
            <a:r>
              <a:rPr lang="es-ES_tradnl" sz="2800">
                <a:latin typeface="Calibri" pitchFamily="34" charset="0"/>
                <a:hlinkClick r:id="rId2"/>
              </a:rPr>
              <a:t>Educación</a:t>
            </a:r>
            <a:endParaRPr lang="es-ES_tradnl" sz="2800">
              <a:latin typeface="Calibri" pitchFamily="34" charset="0"/>
            </a:endParaRPr>
          </a:p>
        </p:txBody>
      </p:sp>
      <p:sp>
        <p:nvSpPr>
          <p:cNvPr id="83974" name="3 Título"/>
          <p:cNvSpPr>
            <a:spLocks/>
          </p:cNvSpPr>
          <p:nvPr/>
        </p:nvSpPr>
        <p:spPr bwMode="auto">
          <a:xfrm>
            <a:off x="122238" y="142875"/>
            <a:ext cx="7996237" cy="741363"/>
          </a:xfrm>
          <a:prstGeom prst="rect">
            <a:avLst/>
          </a:prstGeom>
          <a:noFill/>
          <a:ln w="9525">
            <a:noFill/>
            <a:miter lim="800000"/>
            <a:headEnd/>
            <a:tailEnd/>
          </a:ln>
        </p:spPr>
        <p:txBody>
          <a:bodyPr lIns="0" tIns="0" rIns="0" bIns="0"/>
          <a:lstStyle/>
          <a:p>
            <a:pPr algn="ctr">
              <a:spcAft>
                <a:spcPts val="1263"/>
              </a:spcAft>
            </a:pPr>
            <a:r>
              <a:rPr lang="es-ES" altLang="es-ES" sz="3600" b="1" dirty="0">
                <a:solidFill>
                  <a:srgbClr val="7F7F7F"/>
                </a:solidFill>
                <a:latin typeface="Calibri" pitchFamily="34" charset="0"/>
              </a:rPr>
              <a:t>Ciclos de FP-</a:t>
            </a:r>
            <a:r>
              <a:rPr lang="es-ES" altLang="es-ES" sz="3600" b="1" dirty="0" err="1">
                <a:solidFill>
                  <a:srgbClr val="7F7F7F"/>
                </a:solidFill>
                <a:latin typeface="Calibri" pitchFamily="34" charset="0"/>
              </a:rPr>
              <a:t>APyD</a:t>
            </a:r>
            <a:r>
              <a:rPr lang="es-ES" altLang="es-ES" sz="3600" b="1" dirty="0">
                <a:solidFill>
                  <a:srgbClr val="7F7F7F"/>
                </a:solidFill>
                <a:latin typeface="Calibri" pitchFamily="34" charset="0"/>
              </a:rPr>
              <a:t>-EEDD en Navarra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uadroTexto 1"/>
          <p:cNvSpPr txBox="1">
            <a:spLocks noChangeArrowheads="1"/>
          </p:cNvSpPr>
          <p:nvPr/>
        </p:nvSpPr>
        <p:spPr bwMode="auto">
          <a:xfrm>
            <a:off x="468313" y="908050"/>
            <a:ext cx="8351837" cy="5765800"/>
          </a:xfrm>
          <a:prstGeom prst="rect">
            <a:avLst/>
          </a:prstGeom>
          <a:noFill/>
          <a:ln w="9525">
            <a:noFill/>
            <a:miter lim="800000"/>
            <a:headEnd/>
            <a:tailEnd/>
          </a:ln>
        </p:spPr>
        <p:txBody>
          <a:bodyPr>
            <a:spAutoFit/>
          </a:bodyPr>
          <a:lstStyle/>
          <a:p>
            <a:pPr eaLnBrk="0" hangingPunct="0"/>
            <a:r>
              <a:rPr lang="es-ES" altLang="es-ES" sz="2000" b="1" u="sng">
                <a:solidFill>
                  <a:srgbClr val="0B508F"/>
                </a:solidFill>
                <a:latin typeface="Calibri" pitchFamily="34" charset="0"/>
              </a:rPr>
              <a:t>Pruebas de acceso a ciclos de GRADO MEDIO</a:t>
            </a:r>
          </a:p>
          <a:p>
            <a:pPr eaLnBrk="0" hangingPunct="0">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Requisitos de inscripción</a:t>
            </a:r>
            <a:r>
              <a:rPr lang="es-ES" altLang="es-ES">
                <a:solidFill>
                  <a:srgbClr val="0B508F"/>
                </a:solidFill>
                <a:latin typeface="Calibri" pitchFamily="34" charset="0"/>
              </a:rPr>
              <a:t>: </a:t>
            </a:r>
          </a:p>
          <a:p>
            <a:pPr marL="742950" lvl="1" indent="-285750" eaLnBrk="0" hangingPunct="0">
              <a:spcBef>
                <a:spcPts val="600"/>
              </a:spcBef>
              <a:buFontTx/>
              <a:buChar char="-"/>
            </a:pPr>
            <a:r>
              <a:rPr lang="es-ES" altLang="es-ES" b="1">
                <a:solidFill>
                  <a:srgbClr val="0B508F"/>
                </a:solidFill>
                <a:latin typeface="Calibri" pitchFamily="34" charset="0"/>
              </a:rPr>
              <a:t>Edad</a:t>
            </a:r>
            <a:r>
              <a:rPr lang="es-ES" altLang="es-ES">
                <a:solidFill>
                  <a:srgbClr val="0B508F"/>
                </a:solidFill>
                <a:latin typeface="Calibri" pitchFamily="34" charset="0"/>
              </a:rPr>
              <a:t>: Tener como mínimo 17 años o cumplirlos en 2018.</a:t>
            </a:r>
          </a:p>
          <a:p>
            <a:pPr marL="742950" lvl="1" indent="-285750" eaLnBrk="0" hangingPunct="0">
              <a:buFontTx/>
              <a:buChar char="-"/>
            </a:pPr>
            <a:r>
              <a:rPr lang="es-ES" altLang="es-ES" b="1">
                <a:solidFill>
                  <a:srgbClr val="0B508F"/>
                </a:solidFill>
                <a:latin typeface="Calibri" pitchFamily="34" charset="0"/>
              </a:rPr>
              <a:t>No estar en posesión de </a:t>
            </a:r>
            <a:r>
              <a:rPr lang="es-ES" altLang="es-ES">
                <a:solidFill>
                  <a:srgbClr val="0B508F"/>
                </a:solidFill>
                <a:latin typeface="Calibri" pitchFamily="34" charset="0"/>
              </a:rPr>
              <a:t>los siguientes títulos o certificados:</a:t>
            </a:r>
          </a:p>
          <a:p>
            <a:pPr marL="1200150" lvl="2" indent="-285750" eaLnBrk="0" hangingPunct="0">
              <a:buFontTx/>
              <a:buChar char="-"/>
            </a:pPr>
            <a:r>
              <a:rPr lang="es-ES" altLang="es-ES" sz="1600">
                <a:solidFill>
                  <a:srgbClr val="0B508F"/>
                </a:solidFill>
                <a:latin typeface="Calibri" pitchFamily="34" charset="0"/>
              </a:rPr>
              <a:t>Título ESO / Profesional Básico* / Bachiller / Técnico / Universitario / Técnico Superior.</a:t>
            </a:r>
          </a:p>
          <a:p>
            <a:pPr marL="1200150" lvl="2" indent="-285750" eaLnBrk="0" hangingPunct="0">
              <a:buFontTx/>
              <a:buChar char="-"/>
            </a:pPr>
            <a:r>
              <a:rPr lang="es-ES" altLang="es-ES" sz="1600">
                <a:solidFill>
                  <a:srgbClr val="0B508F"/>
                </a:solidFill>
                <a:latin typeface="Calibri" pitchFamily="34" charset="0"/>
              </a:rPr>
              <a:t>Certificado de superación de los módulos obligatorios de un PCPI*.</a:t>
            </a:r>
          </a:p>
          <a:p>
            <a:pPr marL="1200150" lvl="2" indent="-285750" eaLnBrk="0" hangingPunct="0">
              <a:spcBef>
                <a:spcPts val="600"/>
              </a:spcBef>
              <a:buFontTx/>
              <a:buChar char="•"/>
            </a:pPr>
            <a:r>
              <a:rPr lang="es-ES" altLang="es-ES" sz="1600" i="1">
                <a:solidFill>
                  <a:srgbClr val="0B508F"/>
                </a:solidFill>
                <a:latin typeface="Calibri" pitchFamily="34" charset="0"/>
              </a:rPr>
              <a:t>Si desean cursar un ciclo de grado medio de Artes Plásticas y Diseño o de Enseñanzas deportivas, deben inscribirse a la prueba (su vía de acceso a estas enseñanzas es la Prueba de acceso).</a:t>
            </a:r>
          </a:p>
          <a:p>
            <a:pPr eaLnBrk="0" hangingPunct="0">
              <a:spcBef>
                <a:spcPts val="600"/>
              </a:spcBef>
              <a:buFontTx/>
              <a:buChar char="•"/>
            </a:pPr>
            <a:r>
              <a:rPr lang="es-ES" altLang="es-ES" sz="1600">
                <a:solidFill>
                  <a:srgbClr val="0B508F"/>
                </a:solidFill>
                <a:latin typeface="Calibri" pitchFamily="34" charset="0"/>
              </a:rPr>
              <a:t> </a:t>
            </a:r>
            <a:r>
              <a:rPr lang="es-ES" altLang="es-ES" sz="1600" u="sng">
                <a:solidFill>
                  <a:srgbClr val="0B508F"/>
                </a:solidFill>
                <a:latin typeface="Calibri" pitchFamily="34" charset="0"/>
              </a:rPr>
              <a:t>Efectos de la Superación de la Prueba de Acceso a ciclos de grado medio</a:t>
            </a:r>
          </a:p>
          <a:p>
            <a:pPr marL="742950" lvl="1" indent="-285750" eaLnBrk="0" hangingPunct="0">
              <a:spcBef>
                <a:spcPts val="600"/>
              </a:spcBef>
              <a:buFontTx/>
              <a:buChar char="•"/>
            </a:pPr>
            <a:r>
              <a:rPr lang="es-ES" altLang="es-ES" sz="1600">
                <a:solidFill>
                  <a:srgbClr val="0B508F"/>
                </a:solidFill>
                <a:latin typeface="Calibri" pitchFamily="34" charset="0"/>
              </a:rPr>
              <a:t>Es equivalente a efectos profesionales al TÍTULO DE GRADUADO EN ESO, siempre que se cumplan uno de los siguientes requisitos:</a:t>
            </a:r>
          </a:p>
          <a:p>
            <a:pPr marL="1200150" lvl="2" indent="-285750" eaLnBrk="0" hangingPunct="0">
              <a:spcBef>
                <a:spcPts val="600"/>
              </a:spcBef>
              <a:buFontTx/>
              <a:buChar char="•"/>
            </a:pPr>
            <a:r>
              <a:rPr lang="es-ES" altLang="es-ES" sz="1200">
                <a:solidFill>
                  <a:srgbClr val="0B508F"/>
                </a:solidFill>
                <a:latin typeface="Calibri" pitchFamily="34" charset="0"/>
              </a:rPr>
              <a:t>Haber superado todas las materias de los dos primeros cursos de la ESO / Haber cursado un ciclo formativo de grado medio y haber superado un número de módulos profesionales cuya duración sea, al menos, la mitad de la duración total del ciclo / Acreditar estudios extranjeros que impliquen una escolaridad equivalente a la requerida en el sistema educativo español para incorporarse al tercer curso de la ESO / Haber superado todos los ámbitos del nivel 1 de la Educación Secundaria para personas adultas / Promocionar a 3ª de la ESO por acuerdo del equipo docente y no por imposibilidad de repetir 2º curso / haber superado un Programa de Iniciación Profesional (PGS) o los módulos obligatorios de un PCPI, más haber cursado un ciclo formativo de grado medio y tener superado un número de módulos profesionales cuya duración sea, al menos, la tercera parte del ciclo.</a:t>
            </a:r>
          </a:p>
          <a:p>
            <a:pPr marL="1200150" lvl="2" indent="-285750" eaLnBrk="0" hangingPunct="0"/>
            <a:endParaRPr lang="es-ES" altLang="es-ES" sz="1600" i="1">
              <a:solidFill>
                <a:srgbClr val="0B508F"/>
              </a:solidFill>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uadroTexto 1"/>
          <p:cNvSpPr txBox="1">
            <a:spLocks noChangeArrowheads="1"/>
          </p:cNvSpPr>
          <p:nvPr/>
        </p:nvSpPr>
        <p:spPr bwMode="auto">
          <a:xfrm>
            <a:off x="287338" y="981075"/>
            <a:ext cx="8677275" cy="5033963"/>
          </a:xfrm>
          <a:prstGeom prst="rect">
            <a:avLst/>
          </a:prstGeom>
          <a:noFill/>
          <a:ln w="9525">
            <a:noFill/>
            <a:miter lim="800000"/>
            <a:headEnd/>
            <a:tailEnd/>
          </a:ln>
        </p:spPr>
        <p:txBody>
          <a:bodyPr>
            <a:spAutoFit/>
          </a:bodyPr>
          <a:lstStyle/>
          <a:p>
            <a:pPr eaLnBrk="0" hangingPunct="0"/>
            <a:r>
              <a:rPr lang="es-ES" altLang="es-ES" sz="2000" b="1" u="sng">
                <a:solidFill>
                  <a:srgbClr val="0B508F"/>
                </a:solidFill>
                <a:latin typeface="Calibri" pitchFamily="34" charset="0"/>
              </a:rPr>
              <a:t>Pruebas de acceso a ciclos de GRADO MEDIO</a:t>
            </a:r>
          </a:p>
          <a:p>
            <a:pPr eaLnBrk="0" hangingPunct="0">
              <a:spcBef>
                <a:spcPts val="600"/>
              </a:spcBef>
              <a:buFontTx/>
              <a:buChar char="-"/>
            </a:pPr>
            <a:r>
              <a:rPr lang="es-ES" altLang="es-ES" u="sng">
                <a:solidFill>
                  <a:srgbClr val="0B508F"/>
                </a:solidFill>
                <a:latin typeface="Calibri" pitchFamily="34" charset="0"/>
              </a:rPr>
              <a:t>Estructura de la prueba</a:t>
            </a:r>
            <a:r>
              <a:rPr lang="es-ES" altLang="es-ES">
                <a:solidFill>
                  <a:srgbClr val="0B508F"/>
                </a:solidFill>
                <a:latin typeface="Calibri" pitchFamily="34" charset="0"/>
              </a:rPr>
              <a:t>: </a:t>
            </a:r>
          </a:p>
          <a:p>
            <a:pPr marL="742950" lvl="1" indent="-285750" eaLnBrk="0" hangingPunct="0">
              <a:spcBef>
                <a:spcPts val="600"/>
              </a:spcBef>
              <a:buFontTx/>
              <a:buChar char="-"/>
            </a:pPr>
            <a:r>
              <a:rPr lang="es-ES" altLang="es-ES" b="1">
                <a:solidFill>
                  <a:srgbClr val="0B508F"/>
                </a:solidFill>
                <a:latin typeface="Calibri" pitchFamily="34" charset="0"/>
              </a:rPr>
              <a:t>Prueba común.</a:t>
            </a:r>
            <a:endParaRPr lang="es-ES" altLang="es-ES">
              <a:solidFill>
                <a:srgbClr val="0B508F"/>
              </a:solidFill>
              <a:latin typeface="Calibri" pitchFamily="34" charset="0"/>
            </a:endParaRPr>
          </a:p>
          <a:p>
            <a:pPr marL="742950" lvl="1" indent="-285750" eaLnBrk="0" hangingPunct="0">
              <a:buFontTx/>
              <a:buChar char="-"/>
            </a:pPr>
            <a:r>
              <a:rPr lang="es-ES" altLang="es-ES" b="1">
                <a:solidFill>
                  <a:srgbClr val="0B508F"/>
                </a:solidFill>
                <a:latin typeface="Calibri" pitchFamily="34" charset="0"/>
              </a:rPr>
              <a:t>Estructurada en 3 ámbitos:</a:t>
            </a:r>
          </a:p>
          <a:p>
            <a:pPr marL="742950" lvl="1" indent="-285750" eaLnBrk="0" hangingPunct="0"/>
            <a:endParaRPr lang="es-ES" altLang="es-ES">
              <a:solidFill>
                <a:srgbClr val="0B508F"/>
              </a:solidFill>
              <a:latin typeface="Calibri" pitchFamily="34" charset="0"/>
            </a:endParaRPr>
          </a:p>
          <a:p>
            <a:pPr marL="742950" lvl="1" indent="-285750" eaLnBrk="0" hangingPunct="0"/>
            <a:endParaRPr lang="es-ES" altLang="es-ES">
              <a:solidFill>
                <a:srgbClr val="0B508F"/>
              </a:solidFill>
              <a:latin typeface="Calibri" pitchFamily="34" charset="0"/>
            </a:endParaRPr>
          </a:p>
          <a:p>
            <a:pPr marL="742950" lvl="1" indent="-285750" eaLnBrk="0" hangingPunct="0"/>
            <a:endParaRPr lang="es-ES" altLang="es-ES">
              <a:solidFill>
                <a:srgbClr val="0B508F"/>
              </a:solidFill>
              <a:latin typeface="Calibri" pitchFamily="34" charset="0"/>
            </a:endParaRPr>
          </a:p>
          <a:p>
            <a:pPr marL="742950" lvl="1" indent="-285750" eaLnBrk="0" hangingPunct="0"/>
            <a:endParaRPr lang="es-ES" altLang="es-ES">
              <a:solidFill>
                <a:srgbClr val="0B508F"/>
              </a:solidFill>
              <a:latin typeface="Calibri" pitchFamily="34" charset="0"/>
            </a:endParaRPr>
          </a:p>
          <a:p>
            <a:pPr marL="742950" lvl="1" indent="-285750" eaLnBrk="0" hangingPunct="0"/>
            <a:endParaRPr lang="es-ES" altLang="es-ES">
              <a:solidFill>
                <a:srgbClr val="0B508F"/>
              </a:solidFill>
              <a:latin typeface="Calibri" pitchFamily="34" charset="0"/>
            </a:endParaRPr>
          </a:p>
          <a:p>
            <a:pPr marL="742950" lvl="1" indent="-285750" eaLnBrk="0" hangingPunct="0">
              <a:buFontTx/>
              <a:buChar char="-"/>
            </a:pPr>
            <a:r>
              <a:rPr lang="es-ES" altLang="es-ES" b="1">
                <a:solidFill>
                  <a:srgbClr val="0B508F"/>
                </a:solidFill>
                <a:latin typeface="Calibri" pitchFamily="34" charset="0"/>
              </a:rPr>
              <a:t>Contenidos y criterios de evaluación de la prueba: </a:t>
            </a:r>
            <a:r>
              <a:rPr lang="es-ES" altLang="es-ES">
                <a:solidFill>
                  <a:srgbClr val="0B508F"/>
                </a:solidFill>
                <a:latin typeface="Calibri" pitchFamily="34" charset="0"/>
              </a:rPr>
              <a:t>No hay cambio.</a:t>
            </a:r>
          </a:p>
          <a:p>
            <a:pPr marL="742950" lvl="1" indent="-285750" eaLnBrk="0" hangingPunct="0">
              <a:buFontTx/>
              <a:buChar char="-"/>
            </a:pPr>
            <a:r>
              <a:rPr lang="es-ES" altLang="es-ES" b="1">
                <a:solidFill>
                  <a:srgbClr val="0B508F"/>
                </a:solidFill>
                <a:latin typeface="Calibri" pitchFamily="34" charset="0"/>
              </a:rPr>
              <a:t>Exenciones de ámbitos de la prueba:</a:t>
            </a:r>
          </a:p>
          <a:p>
            <a:pPr marL="1200150" lvl="2" indent="-285750" eaLnBrk="0" hangingPunct="0">
              <a:buFontTx/>
              <a:buChar char="-"/>
            </a:pPr>
            <a:r>
              <a:rPr lang="es-ES" altLang="es-ES" sz="1200">
                <a:solidFill>
                  <a:srgbClr val="0B508F"/>
                </a:solidFill>
                <a:latin typeface="Calibri" pitchFamily="34" charset="0"/>
              </a:rPr>
              <a:t>Hay que solicitar la exención en el formulario de inscripción, aportando la documentación que corresponda </a:t>
            </a:r>
            <a:r>
              <a:rPr lang="es-ES" altLang="es-ES" sz="1200" i="1">
                <a:solidFill>
                  <a:srgbClr val="0B508F"/>
                </a:solidFill>
                <a:latin typeface="Calibri" pitchFamily="34" charset="0"/>
              </a:rPr>
              <a:t>(excepto cuando se solicite la exención de algún ámbito por haber superado algún área de la prueba en convocatorias anteriores en Navarra, en cuyo caso se aporta de oficio por el Departamento de Educación).</a:t>
            </a:r>
          </a:p>
          <a:p>
            <a:pPr marL="1200150" lvl="2" indent="-285750" eaLnBrk="0" hangingPunct="0">
              <a:buFontTx/>
              <a:buChar char="-"/>
            </a:pPr>
            <a:endParaRPr lang="es-ES" altLang="es-ES" sz="14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p:txBody>
      </p:sp>
      <p:pic>
        <p:nvPicPr>
          <p:cNvPr id="59394" name="Imagen 2"/>
          <p:cNvPicPr>
            <a:picLocks noChangeAspect="1" noChangeArrowheads="1"/>
          </p:cNvPicPr>
          <p:nvPr/>
        </p:nvPicPr>
        <p:blipFill>
          <a:blip r:embed="rId2"/>
          <a:srcRect/>
          <a:stretch>
            <a:fillRect/>
          </a:stretch>
        </p:blipFill>
        <p:spPr bwMode="auto">
          <a:xfrm>
            <a:off x="2636838" y="2403475"/>
            <a:ext cx="3870325" cy="1262063"/>
          </a:xfrm>
          <a:prstGeom prst="rect">
            <a:avLst/>
          </a:prstGeom>
          <a:noFill/>
          <a:ln w="9525">
            <a:noFill/>
            <a:miter lim="800000"/>
            <a:headEnd/>
            <a:tailEnd/>
          </a:ln>
        </p:spPr>
      </p:pic>
      <p:pic>
        <p:nvPicPr>
          <p:cNvPr id="59395" name="Imagen 3"/>
          <p:cNvPicPr>
            <a:picLocks noChangeAspect="1" noChangeArrowheads="1"/>
          </p:cNvPicPr>
          <p:nvPr/>
        </p:nvPicPr>
        <p:blipFill>
          <a:blip r:embed="rId3"/>
          <a:srcRect/>
          <a:stretch>
            <a:fillRect/>
          </a:stretch>
        </p:blipFill>
        <p:spPr bwMode="auto">
          <a:xfrm>
            <a:off x="2089150" y="4941888"/>
            <a:ext cx="5073650" cy="11953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uadroTexto 1"/>
          <p:cNvSpPr txBox="1">
            <a:spLocks noChangeArrowheads="1"/>
          </p:cNvSpPr>
          <p:nvPr/>
        </p:nvSpPr>
        <p:spPr bwMode="auto">
          <a:xfrm>
            <a:off x="287338" y="1125538"/>
            <a:ext cx="8677275" cy="4927600"/>
          </a:xfrm>
          <a:prstGeom prst="rect">
            <a:avLst/>
          </a:prstGeom>
          <a:noFill/>
          <a:ln w="9525">
            <a:noFill/>
            <a:miter lim="800000"/>
            <a:headEnd/>
            <a:tailEnd/>
          </a:ln>
        </p:spPr>
        <p:txBody>
          <a:bodyPr>
            <a:spAutoFit/>
          </a:bodyPr>
          <a:lstStyle/>
          <a:p>
            <a:pPr eaLnBrk="0" hangingPunct="0"/>
            <a:r>
              <a:rPr lang="es-ES" altLang="es-ES" sz="2000" b="1" u="sng">
                <a:solidFill>
                  <a:srgbClr val="0B508F"/>
                </a:solidFill>
                <a:latin typeface="Calibri" pitchFamily="34" charset="0"/>
              </a:rPr>
              <a:t>Pruebas de acceso a ciclos de GRADO MEDIO</a:t>
            </a:r>
          </a:p>
          <a:p>
            <a:pPr eaLnBrk="0" hangingPunct="0">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Calificación de la Prueba</a:t>
            </a:r>
            <a:r>
              <a:rPr lang="es-ES" altLang="es-ES">
                <a:solidFill>
                  <a:srgbClr val="0B508F"/>
                </a:solidFill>
                <a:latin typeface="Calibri" pitchFamily="34" charset="0"/>
              </a:rPr>
              <a:t>: </a:t>
            </a:r>
          </a:p>
          <a:p>
            <a:pPr marL="742950" lvl="1" indent="-285750" eaLnBrk="0" hangingPunct="0">
              <a:spcBef>
                <a:spcPts val="600"/>
              </a:spcBef>
              <a:buFontTx/>
              <a:buChar char="-"/>
            </a:pPr>
            <a:r>
              <a:rPr lang="es-ES" altLang="es-ES">
                <a:solidFill>
                  <a:srgbClr val="0B508F"/>
                </a:solidFill>
                <a:latin typeface="Calibri" pitchFamily="34" charset="0"/>
              </a:rPr>
              <a:t>Cada ámbito: entre 0 y 10.</a:t>
            </a:r>
          </a:p>
          <a:p>
            <a:pPr marL="742950" lvl="1" indent="-285750" eaLnBrk="0" hangingPunct="0">
              <a:buFontTx/>
              <a:buChar char="-"/>
            </a:pPr>
            <a:r>
              <a:rPr lang="es-ES" altLang="es-ES">
                <a:solidFill>
                  <a:srgbClr val="0B508F"/>
                </a:solidFill>
                <a:latin typeface="Calibri" pitchFamily="34" charset="0"/>
              </a:rPr>
              <a:t>Calificación de la Prueba:</a:t>
            </a:r>
          </a:p>
          <a:p>
            <a:pPr marL="1200150" lvl="2" indent="-285750" eaLnBrk="0" hangingPunct="0">
              <a:buFontTx/>
              <a:buChar char="-"/>
            </a:pPr>
            <a:r>
              <a:rPr lang="es-ES" altLang="es-ES" sz="1600">
                <a:solidFill>
                  <a:srgbClr val="0B508F"/>
                </a:solidFill>
                <a:latin typeface="Calibri" pitchFamily="34" charset="0"/>
              </a:rPr>
              <a:t>Es la media aritmética de la calificación de los 3 ámbitos (siempre que sean iguales o superiores a 4).</a:t>
            </a:r>
          </a:p>
          <a:p>
            <a:pPr marL="1200150" lvl="2" indent="-285750" eaLnBrk="0" hangingPunct="0">
              <a:buFontTx/>
              <a:buChar char="-"/>
            </a:pPr>
            <a:r>
              <a:rPr lang="es-ES" altLang="es-ES" sz="1600">
                <a:solidFill>
                  <a:srgbClr val="0B508F"/>
                </a:solidFill>
                <a:latin typeface="Calibri" pitchFamily="34" charset="0"/>
              </a:rPr>
              <a:t>Expresada de 0 a 10, con dos decimales.</a:t>
            </a:r>
          </a:p>
          <a:p>
            <a:pPr marL="1200150" lvl="2" indent="-285750" eaLnBrk="0" hangingPunct="0">
              <a:buFontTx/>
              <a:buChar char="-"/>
            </a:pPr>
            <a:r>
              <a:rPr lang="es-ES" altLang="es-ES" sz="1600">
                <a:solidFill>
                  <a:srgbClr val="0B508F"/>
                </a:solidFill>
                <a:latin typeface="Calibri" pitchFamily="34" charset="0"/>
              </a:rPr>
              <a:t>Se considera que la Prueba ha sido superada con una calificación de 5 o más puntos.</a:t>
            </a:r>
          </a:p>
          <a:p>
            <a:pPr marL="1200150" lvl="2" indent="-285750" eaLnBrk="0" hangingPunct="0"/>
            <a:r>
              <a:rPr lang="es-ES" altLang="es-ES" sz="1400" i="1">
                <a:solidFill>
                  <a:srgbClr val="0B508F"/>
                </a:solidFill>
                <a:latin typeface="Calibri" pitchFamily="34" charset="0"/>
              </a:rPr>
              <a:t>Si existen ámbitos exentos, no cuentan para el cálculo de la calificación final de la prueba, excepto si la exención es debida a superación de áreas de la prueba en convocatorias anteriores en Navarra.</a:t>
            </a:r>
            <a:endParaRPr lang="es-ES" altLang="es-ES" sz="1400">
              <a:solidFill>
                <a:srgbClr val="0B508F"/>
              </a:solidFill>
              <a:latin typeface="Calibri" pitchFamily="34" charset="0"/>
            </a:endParaRPr>
          </a:p>
          <a:p>
            <a:pPr eaLnBrk="0" hangingPunct="0">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Calendario de la Prueba:</a:t>
            </a:r>
          </a:p>
          <a:p>
            <a:pPr marL="742950" lvl="1" indent="-285750" eaLnBrk="0" hangingPunct="0">
              <a:spcBef>
                <a:spcPts val="600"/>
              </a:spcBef>
              <a:buFontTx/>
              <a:buChar char="-"/>
            </a:pPr>
            <a:r>
              <a:rPr lang="es-ES" altLang="es-ES">
                <a:solidFill>
                  <a:srgbClr val="0B508F"/>
                </a:solidFill>
                <a:latin typeface="Calibri" pitchFamily="34" charset="0"/>
              </a:rPr>
              <a:t>29 de mayo de 2018.</a:t>
            </a:r>
          </a:p>
          <a:p>
            <a:pPr marL="742950" lvl="1" indent="-285750" eaLnBrk="0" hangingPunct="0">
              <a:buFontTx/>
              <a:buChar char="-"/>
            </a:pPr>
            <a:r>
              <a:rPr lang="es-ES" altLang="es-ES">
                <a:solidFill>
                  <a:srgbClr val="0B508F"/>
                </a:solidFill>
                <a:latin typeface="Calibri" pitchFamily="34" charset="0"/>
              </a:rPr>
              <a:t>Centro de realización: CIP Virgen del Camino, Pamplona</a:t>
            </a:r>
            <a:r>
              <a:rPr lang="es-ES" altLang="es-ES" sz="1600">
                <a:solidFill>
                  <a:srgbClr val="0B508F"/>
                </a:solidFill>
                <a:latin typeface="Calibri" pitchFamily="34" charset="0"/>
              </a:rPr>
              <a:t>.</a:t>
            </a:r>
          </a:p>
          <a:p>
            <a:pPr marL="742950" lvl="1" indent="-285750" eaLnBrk="0" hangingPunct="0">
              <a:buFontTx/>
              <a:buChar char="-"/>
            </a:pPr>
            <a:r>
              <a:rPr lang="es-ES" altLang="es-ES">
                <a:solidFill>
                  <a:srgbClr val="0B508F"/>
                </a:solidFill>
                <a:latin typeface="Calibri" pitchFamily="34" charset="0"/>
              </a:rPr>
              <a:t>Resultados provisionales: 8 de junio. / Resultados definitivos: 25 de junio.</a:t>
            </a:r>
          </a:p>
          <a:p>
            <a:pPr marL="742950" lvl="1" indent="-285750" eaLnBrk="0" hangingPunct="0">
              <a:buFontTx/>
              <a:buChar char="-"/>
            </a:pPr>
            <a:r>
              <a:rPr lang="es-ES" altLang="es-ES">
                <a:solidFill>
                  <a:srgbClr val="0B508F"/>
                </a:solidFill>
                <a:latin typeface="Calibri" pitchFamily="34" charset="0"/>
              </a:rPr>
              <a:t>Recogida de certificados de superación de la prueba: 28 de junio (en los centros de inscripción).</a:t>
            </a:r>
          </a:p>
          <a:p>
            <a:pPr marL="742950" lvl="1" indent="-285750" eaLnBrk="0" hangingPunct="0">
              <a:spcBef>
                <a:spcPts val="600"/>
              </a:spcBef>
            </a:pPr>
            <a:endParaRPr lang="es-ES" altLang="es-ES" u="sng">
              <a:solidFill>
                <a:srgbClr val="0B508F"/>
              </a:solidFill>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uadroTexto 1"/>
          <p:cNvSpPr txBox="1">
            <a:spLocks noChangeArrowheads="1"/>
          </p:cNvSpPr>
          <p:nvPr/>
        </p:nvSpPr>
        <p:spPr bwMode="auto">
          <a:xfrm>
            <a:off x="539750" y="1341438"/>
            <a:ext cx="8135938" cy="3079750"/>
          </a:xfrm>
          <a:prstGeom prst="rect">
            <a:avLst/>
          </a:prstGeom>
          <a:noFill/>
          <a:ln w="9525">
            <a:noFill/>
            <a:miter lim="800000"/>
            <a:headEnd/>
            <a:tailEnd/>
          </a:ln>
        </p:spPr>
        <p:txBody>
          <a:bodyPr>
            <a:spAutoFit/>
          </a:bodyPr>
          <a:lstStyle/>
          <a:p>
            <a:pPr eaLnBrk="0" hangingPunct="0">
              <a:lnSpc>
                <a:spcPct val="110000"/>
              </a:lnSpc>
            </a:pPr>
            <a:r>
              <a:rPr lang="es-ES" altLang="es-ES" sz="2000" b="1" u="sng">
                <a:solidFill>
                  <a:srgbClr val="0B508F"/>
                </a:solidFill>
                <a:latin typeface="Calibri" pitchFamily="34" charset="0"/>
              </a:rPr>
              <a:t>Pruebas de acceso a ciclos de GRADO SUPERIOR</a:t>
            </a:r>
          </a:p>
          <a:p>
            <a:pPr eaLnBrk="0" hangingPunct="0">
              <a:lnSpc>
                <a:spcPct val="110000"/>
              </a:lnSpc>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Requisitos de inscripción</a:t>
            </a:r>
            <a:r>
              <a:rPr lang="es-ES" altLang="es-ES">
                <a:solidFill>
                  <a:srgbClr val="0B508F"/>
                </a:solidFill>
                <a:latin typeface="Calibri" pitchFamily="34" charset="0"/>
              </a:rPr>
              <a:t>: </a:t>
            </a:r>
          </a:p>
          <a:p>
            <a:pPr marL="742950" lvl="1" indent="-285750" eaLnBrk="0" hangingPunct="0">
              <a:lnSpc>
                <a:spcPct val="110000"/>
              </a:lnSpc>
              <a:spcBef>
                <a:spcPts val="600"/>
              </a:spcBef>
              <a:buFontTx/>
              <a:buChar char="-"/>
            </a:pPr>
            <a:r>
              <a:rPr lang="es-ES" altLang="es-ES" sz="1600" b="1">
                <a:solidFill>
                  <a:srgbClr val="0B508F"/>
                </a:solidFill>
                <a:latin typeface="Calibri" pitchFamily="34" charset="0"/>
              </a:rPr>
              <a:t>Edad</a:t>
            </a:r>
            <a:r>
              <a:rPr lang="es-ES" altLang="es-ES" sz="1600">
                <a:solidFill>
                  <a:srgbClr val="0B508F"/>
                </a:solidFill>
                <a:latin typeface="Calibri" pitchFamily="34" charset="0"/>
              </a:rPr>
              <a:t>: Tener como mínimo 19 años o cumplirlos en 2018 o tener 18 años o cumplirlos en 2018 y estar en posesión de un título de Técnico relacionado con el grado superior.</a:t>
            </a:r>
          </a:p>
          <a:p>
            <a:pPr marL="742950" lvl="1" indent="-285750" eaLnBrk="0" hangingPunct="0">
              <a:lnSpc>
                <a:spcPct val="110000"/>
              </a:lnSpc>
              <a:buFontTx/>
              <a:buChar char="-"/>
            </a:pPr>
            <a:r>
              <a:rPr lang="es-ES" altLang="es-ES" sz="1600" b="1">
                <a:solidFill>
                  <a:srgbClr val="0B508F"/>
                </a:solidFill>
                <a:latin typeface="Calibri" pitchFamily="34" charset="0"/>
              </a:rPr>
              <a:t>No estar en posesión de </a:t>
            </a:r>
            <a:r>
              <a:rPr lang="es-ES" altLang="es-ES" sz="1600">
                <a:solidFill>
                  <a:srgbClr val="0B508F"/>
                </a:solidFill>
                <a:latin typeface="Calibri" pitchFamily="34" charset="0"/>
              </a:rPr>
              <a:t>los siguientes títulos o certificados:</a:t>
            </a:r>
          </a:p>
          <a:p>
            <a:pPr marL="1200150" lvl="2" indent="-285750" eaLnBrk="0" hangingPunct="0">
              <a:lnSpc>
                <a:spcPct val="110000"/>
              </a:lnSpc>
              <a:buFontTx/>
              <a:buChar char="-"/>
            </a:pPr>
            <a:r>
              <a:rPr lang="es-ES" altLang="es-ES" sz="1600">
                <a:solidFill>
                  <a:srgbClr val="0B508F"/>
                </a:solidFill>
                <a:latin typeface="Calibri" pitchFamily="34" charset="0"/>
              </a:rPr>
              <a:t>Bachiller / Técnico de FP* / Universitario / Técnico Superior.</a:t>
            </a:r>
          </a:p>
          <a:p>
            <a:pPr marL="1200150" lvl="2" indent="-285750" eaLnBrk="0" hangingPunct="0">
              <a:lnSpc>
                <a:spcPct val="110000"/>
              </a:lnSpc>
              <a:spcBef>
                <a:spcPts val="600"/>
              </a:spcBef>
              <a:buFontTx/>
              <a:buChar char="•"/>
            </a:pPr>
            <a:r>
              <a:rPr lang="es-ES" altLang="es-ES" sz="1600" i="1">
                <a:solidFill>
                  <a:srgbClr val="0B508F"/>
                </a:solidFill>
                <a:latin typeface="Calibri" pitchFamily="34" charset="0"/>
              </a:rPr>
              <a:t>Si desean cursar un ciclo de grado superior de Artes Plásticas y Diseño o de Enseñanzas deportivas, deben inscribirse a la prueba (su vía de acceso a estas enseñanzas es la Prueba de acceso).</a:t>
            </a:r>
            <a:endParaRPr lang="es-ES" altLang="es-ES">
              <a:solidFill>
                <a:srgbClr val="0B508F"/>
              </a:solidFill>
              <a:latin typeface="Calibri" pitchFamily="34" charset="0"/>
            </a:endParaRPr>
          </a:p>
          <a:p>
            <a:pPr marL="1200150" lvl="2" indent="-285750" eaLnBrk="0" hangingPunct="0"/>
            <a:endParaRPr lang="es-ES" altLang="es-ES" sz="1600">
              <a:solidFill>
                <a:srgbClr val="0B508F"/>
              </a:solidFill>
              <a:latin typeface="Calibri" pitchFamily="34" charset="0"/>
            </a:endParaRPr>
          </a:p>
        </p:txBody>
      </p:sp>
      <p:pic>
        <p:nvPicPr>
          <p:cNvPr id="61442" name="Imagen 2"/>
          <p:cNvPicPr>
            <a:picLocks noChangeAspect="1" noChangeArrowheads="1"/>
          </p:cNvPicPr>
          <p:nvPr/>
        </p:nvPicPr>
        <p:blipFill>
          <a:blip r:embed="rId2"/>
          <a:srcRect/>
          <a:stretch>
            <a:fillRect/>
          </a:stretch>
        </p:blipFill>
        <p:spPr bwMode="auto">
          <a:xfrm>
            <a:off x="1951038" y="4421188"/>
            <a:ext cx="5241925" cy="142716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s-ES" altLang="es-ES" sz="2400" u="sng">
                <a:solidFill>
                  <a:srgbClr val="0B508F"/>
                </a:solidFill>
                <a:latin typeface="Calibri" pitchFamily="34" charset="0"/>
              </a:rPr>
              <a:t>Efectos de la superación de la Prueba de Acceso a ciclos de grado superior</a:t>
            </a:r>
            <a:endParaRPr lang="es-ES" altLang="es-ES" sz="2400">
              <a:solidFill>
                <a:srgbClr val="0B508F"/>
              </a:solidFill>
              <a:latin typeface="Calibri" pitchFamily="34" charset="0"/>
            </a:endParaRPr>
          </a:p>
          <a:p>
            <a:pPr marL="742950" lvl="1" indent="-285750" eaLnBrk="0" hangingPunct="0">
              <a:spcBef>
                <a:spcPct val="20000"/>
              </a:spcBef>
              <a:buFont typeface="Arial" charset="0"/>
              <a:buChar char="–"/>
            </a:pPr>
            <a:r>
              <a:rPr lang="es-ES" altLang="es-ES" sz="2000">
                <a:solidFill>
                  <a:srgbClr val="0B508F"/>
                </a:solidFill>
                <a:latin typeface="Calibri" pitchFamily="34" charset="0"/>
              </a:rPr>
              <a:t>Es equivalente a efectos profesionales al TÍTULO DE GRADUADO EN ESO, siempre que se cumplan uno de los siguientes requisitos</a:t>
            </a:r>
            <a:r>
              <a:rPr lang="es-ES" altLang="es-ES">
                <a:solidFill>
                  <a:srgbClr val="0B508F"/>
                </a:solidFill>
                <a:latin typeface="Calibri" pitchFamily="34" charset="0"/>
              </a:rPr>
              <a:t>:</a:t>
            </a:r>
          </a:p>
          <a:p>
            <a:pPr marL="1143000" lvl="2" indent="-228600" eaLnBrk="0" hangingPunct="0">
              <a:spcBef>
                <a:spcPct val="20000"/>
              </a:spcBef>
              <a:buFont typeface="Arial" charset="0"/>
              <a:buChar char="•"/>
            </a:pPr>
            <a:r>
              <a:rPr lang="es-ES" altLang="es-ES" sz="1600">
                <a:solidFill>
                  <a:srgbClr val="0B508F"/>
                </a:solidFill>
                <a:latin typeface="Calibri" pitchFamily="34" charset="0"/>
              </a:rPr>
              <a:t>Los mismos requisitos que en grado medio, o uno de los siguientes: Haber cursado un ciclo de grado superior y haber superado un número de módulos profesionales cuya duración constituya, al menos, la tercera parte de la duración total del ciclo formativo / Haber superado, al menos, diez créditos ECTS de las enseñanzas artísticas superiores o, en su caso, lo dispuesto en la DA 5ª de la Orden EDU/1603/2009, modificada por la Orden EDU/520/2011.</a:t>
            </a:r>
          </a:p>
          <a:p>
            <a:pPr marL="742950" lvl="1" indent="-285750" eaLnBrk="0" hangingPunct="0">
              <a:spcBef>
                <a:spcPct val="20000"/>
              </a:spcBef>
              <a:buFont typeface="Arial" charset="0"/>
              <a:buChar char="–"/>
            </a:pPr>
            <a:r>
              <a:rPr lang="es-ES" altLang="es-ES" sz="2000">
                <a:solidFill>
                  <a:srgbClr val="0B508F"/>
                </a:solidFill>
                <a:latin typeface="Calibri" pitchFamily="34" charset="0"/>
              </a:rPr>
              <a:t>Es equivalente a efectos profesionales al TÍTULO DE BACHILLER, siempre que se acredite, además, estar en posesión del título de graduado en ESO o equivalente.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uadroTexto 1"/>
          <p:cNvSpPr txBox="1">
            <a:spLocks noChangeArrowheads="1"/>
          </p:cNvSpPr>
          <p:nvPr/>
        </p:nvSpPr>
        <p:spPr bwMode="auto">
          <a:xfrm>
            <a:off x="287338" y="1412875"/>
            <a:ext cx="8677275" cy="5221288"/>
          </a:xfrm>
          <a:prstGeom prst="rect">
            <a:avLst/>
          </a:prstGeom>
          <a:noFill/>
          <a:ln w="9525">
            <a:noFill/>
            <a:miter lim="800000"/>
            <a:headEnd/>
            <a:tailEnd/>
          </a:ln>
        </p:spPr>
        <p:txBody>
          <a:bodyPr>
            <a:spAutoFit/>
          </a:bodyPr>
          <a:lstStyle/>
          <a:p>
            <a:pPr eaLnBrk="0" hangingPunct="0"/>
            <a:r>
              <a:rPr lang="es-ES" altLang="es-ES" sz="2000" b="1" u="sng">
                <a:solidFill>
                  <a:srgbClr val="0B508F"/>
                </a:solidFill>
                <a:latin typeface="Calibri" pitchFamily="34" charset="0"/>
              </a:rPr>
              <a:t>Pruebas de acceso a ciclos de GRADO SUPERIOR</a:t>
            </a:r>
          </a:p>
          <a:p>
            <a:pPr eaLnBrk="0" hangingPunct="0">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Estructura de la prueba</a:t>
            </a:r>
            <a:r>
              <a:rPr lang="es-ES" altLang="es-ES">
                <a:solidFill>
                  <a:srgbClr val="0B508F"/>
                </a:solidFill>
                <a:latin typeface="Calibri" pitchFamily="34" charset="0"/>
              </a:rPr>
              <a:t>: </a:t>
            </a:r>
          </a:p>
          <a:p>
            <a:pPr marL="742950" lvl="1" indent="-285750" eaLnBrk="0" hangingPunct="0">
              <a:spcBef>
                <a:spcPts val="600"/>
              </a:spcBef>
              <a:buFontTx/>
              <a:buChar char="-"/>
            </a:pPr>
            <a:r>
              <a:rPr lang="es-ES" altLang="es-ES" b="1">
                <a:solidFill>
                  <a:srgbClr val="0B508F"/>
                </a:solidFill>
                <a:latin typeface="Calibri" pitchFamily="34" charset="0"/>
              </a:rPr>
              <a:t>4 modalidades de prueba:</a:t>
            </a:r>
          </a:p>
          <a:p>
            <a:pPr marL="1200150" lvl="2" indent="-285750" eaLnBrk="0" hangingPunct="0">
              <a:buFontTx/>
              <a:buChar char="-"/>
            </a:pPr>
            <a:r>
              <a:rPr lang="es-ES" altLang="es-ES">
                <a:solidFill>
                  <a:srgbClr val="0B508F"/>
                </a:solidFill>
                <a:latin typeface="Calibri" pitchFamily="34" charset="0"/>
              </a:rPr>
              <a:t>Ciencias e ingeniería</a:t>
            </a:r>
          </a:p>
          <a:p>
            <a:pPr marL="1200150" lvl="2" indent="-285750" eaLnBrk="0" hangingPunct="0">
              <a:buFontTx/>
              <a:buChar char="-"/>
            </a:pPr>
            <a:r>
              <a:rPr lang="es-ES" altLang="es-ES">
                <a:solidFill>
                  <a:srgbClr val="0B508F"/>
                </a:solidFill>
                <a:latin typeface="Calibri" pitchFamily="34" charset="0"/>
              </a:rPr>
              <a:t>Ciencias sociales</a:t>
            </a:r>
          </a:p>
          <a:p>
            <a:pPr marL="1200150" lvl="2" indent="-285750" eaLnBrk="0" hangingPunct="0">
              <a:buFontTx/>
              <a:buChar char="-"/>
            </a:pPr>
            <a:r>
              <a:rPr lang="es-ES" altLang="es-ES">
                <a:solidFill>
                  <a:srgbClr val="0B508F"/>
                </a:solidFill>
                <a:latin typeface="Calibri" pitchFamily="34" charset="0"/>
              </a:rPr>
              <a:t>Ciencias de la salud</a:t>
            </a:r>
          </a:p>
          <a:p>
            <a:pPr marL="1200150" lvl="2" indent="-285750" eaLnBrk="0" hangingPunct="0">
              <a:buFontTx/>
              <a:buChar char="-"/>
            </a:pPr>
            <a:r>
              <a:rPr lang="es-ES" altLang="es-ES">
                <a:solidFill>
                  <a:srgbClr val="0B508F"/>
                </a:solidFill>
                <a:latin typeface="Calibri" pitchFamily="34" charset="0"/>
              </a:rPr>
              <a:t>Artes</a:t>
            </a:r>
          </a:p>
          <a:p>
            <a:pPr marL="742950" lvl="1" indent="-285750" eaLnBrk="0" hangingPunct="0">
              <a:buFontTx/>
              <a:buChar char="-"/>
            </a:pPr>
            <a:r>
              <a:rPr lang="es-ES" altLang="es-ES" b="1">
                <a:solidFill>
                  <a:srgbClr val="0B508F"/>
                </a:solidFill>
                <a:latin typeface="Calibri" pitchFamily="34" charset="0"/>
              </a:rPr>
              <a:t>Estructurada en 2 partes: común / específica </a:t>
            </a:r>
            <a:r>
              <a:rPr lang="es-ES" altLang="es-ES">
                <a:solidFill>
                  <a:srgbClr val="0B508F"/>
                </a:solidFill>
                <a:latin typeface="Calibri" pitchFamily="34" charset="0"/>
              </a:rPr>
              <a:t>(no hay cambio).</a:t>
            </a:r>
            <a:endParaRPr lang="es-ES" altLang="es-ES" b="1">
              <a:solidFill>
                <a:srgbClr val="0B508F"/>
              </a:solidFill>
              <a:latin typeface="Calibri" pitchFamily="34" charset="0"/>
            </a:endParaRPr>
          </a:p>
          <a:p>
            <a:pPr marL="742950" lvl="1" indent="-285750" eaLnBrk="0" hangingPunct="0">
              <a:buFontTx/>
              <a:buChar char="-"/>
            </a:pPr>
            <a:r>
              <a:rPr lang="es-ES" altLang="es-ES" b="1">
                <a:solidFill>
                  <a:srgbClr val="0B508F"/>
                </a:solidFill>
                <a:latin typeface="Calibri" pitchFamily="34" charset="0"/>
              </a:rPr>
              <a:t>Contenidos y criterios de evaluación de la prueba </a:t>
            </a:r>
            <a:r>
              <a:rPr lang="es-ES" altLang="es-ES">
                <a:solidFill>
                  <a:srgbClr val="0B508F"/>
                </a:solidFill>
                <a:latin typeface="Calibri" pitchFamily="34" charset="0"/>
              </a:rPr>
              <a:t>(no hay cambio).</a:t>
            </a:r>
          </a:p>
          <a:p>
            <a:pPr marL="742950" lvl="1" indent="-285750" eaLnBrk="0" hangingPunct="0">
              <a:buFontTx/>
              <a:buChar char="-"/>
            </a:pPr>
            <a:r>
              <a:rPr lang="es-ES" altLang="es-ES" b="1">
                <a:solidFill>
                  <a:srgbClr val="0B508F"/>
                </a:solidFill>
                <a:latin typeface="Calibri" pitchFamily="34" charset="0"/>
              </a:rPr>
              <a:t>Exenciones de ámbitos de la prueba:</a:t>
            </a:r>
          </a:p>
          <a:p>
            <a:pPr marL="1200150" lvl="2" indent="-285750" eaLnBrk="0" hangingPunct="0">
              <a:buFontTx/>
              <a:buChar char="-"/>
            </a:pPr>
            <a:r>
              <a:rPr lang="es-ES" altLang="es-ES" sz="1600">
                <a:solidFill>
                  <a:srgbClr val="0B508F"/>
                </a:solidFill>
                <a:latin typeface="Calibri" pitchFamily="34" charset="0"/>
              </a:rPr>
              <a:t>Hay que solicitar la exención en el formulario de inscripción, aportando la documentación que corresponda </a:t>
            </a:r>
            <a:r>
              <a:rPr lang="es-ES" altLang="es-ES" sz="1600" i="1">
                <a:solidFill>
                  <a:srgbClr val="0B508F"/>
                </a:solidFill>
                <a:latin typeface="Calibri" pitchFamily="34" charset="0"/>
              </a:rPr>
              <a:t>(excepto cuando se solicite la exención de alguna parte por haber superado dicha parte de la prueba en convocatorias anteriores en Navarra, en cuyo caso se aporta de oficio por el Departamento de Educación).</a:t>
            </a:r>
          </a:p>
          <a:p>
            <a:pPr marL="1200150" lvl="2" indent="-285750" eaLnBrk="0" hangingPunct="0">
              <a:buFontTx/>
              <a:buChar char="-"/>
            </a:pPr>
            <a:endParaRPr lang="es-ES" altLang="es-ES" sz="16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a:p>
            <a:pPr marL="1200150" lvl="2" indent="-285750" eaLnBrk="0" hangingPunct="0">
              <a:buFontTx/>
              <a:buChar char="-"/>
            </a:pPr>
            <a:endParaRPr lang="es-ES" altLang="es-ES" sz="1600">
              <a:solidFill>
                <a:srgbClr val="0B508F"/>
              </a:solidFill>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uadroTexto 1"/>
          <p:cNvSpPr txBox="1">
            <a:spLocks noChangeArrowheads="1"/>
          </p:cNvSpPr>
          <p:nvPr/>
        </p:nvSpPr>
        <p:spPr bwMode="auto">
          <a:xfrm>
            <a:off x="287338" y="981075"/>
            <a:ext cx="8677275" cy="5724525"/>
          </a:xfrm>
          <a:prstGeom prst="rect">
            <a:avLst/>
          </a:prstGeom>
          <a:noFill/>
          <a:ln w="9525">
            <a:noFill/>
            <a:miter lim="800000"/>
            <a:headEnd/>
            <a:tailEnd/>
          </a:ln>
        </p:spPr>
        <p:txBody>
          <a:bodyPr>
            <a:spAutoFit/>
          </a:bodyPr>
          <a:lstStyle/>
          <a:p>
            <a:pPr eaLnBrk="0" hangingPunct="0"/>
            <a:r>
              <a:rPr lang="es-ES" altLang="es-ES" sz="2000" b="1" u="sng">
                <a:solidFill>
                  <a:srgbClr val="0B508F"/>
                </a:solidFill>
                <a:latin typeface="Calibri" pitchFamily="34" charset="0"/>
              </a:rPr>
              <a:t>Pruebas de acceso a ciclos de GRADO SUPERIOR</a:t>
            </a:r>
          </a:p>
          <a:p>
            <a:pPr eaLnBrk="0" hangingPunct="0">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Calificación de la Prueba</a:t>
            </a:r>
            <a:r>
              <a:rPr lang="es-ES" altLang="es-ES">
                <a:solidFill>
                  <a:srgbClr val="0B508F"/>
                </a:solidFill>
                <a:latin typeface="Calibri" pitchFamily="34" charset="0"/>
              </a:rPr>
              <a:t>: </a:t>
            </a:r>
          </a:p>
          <a:p>
            <a:pPr marL="742950" lvl="1" indent="-285750" eaLnBrk="0" hangingPunct="0">
              <a:spcBef>
                <a:spcPts val="600"/>
              </a:spcBef>
              <a:buFontTx/>
              <a:buChar char="-"/>
            </a:pPr>
            <a:r>
              <a:rPr lang="es-ES" altLang="es-ES">
                <a:solidFill>
                  <a:srgbClr val="0B508F"/>
                </a:solidFill>
                <a:latin typeface="Calibri" pitchFamily="34" charset="0"/>
              </a:rPr>
              <a:t>Cada parte: entre 0 y 10.</a:t>
            </a:r>
          </a:p>
          <a:p>
            <a:pPr marL="742950" lvl="1" indent="-285750" eaLnBrk="0" hangingPunct="0">
              <a:buFontTx/>
              <a:buChar char="-"/>
            </a:pPr>
            <a:r>
              <a:rPr lang="es-ES" altLang="es-ES">
                <a:solidFill>
                  <a:srgbClr val="0B508F"/>
                </a:solidFill>
                <a:latin typeface="Calibri" pitchFamily="34" charset="0"/>
              </a:rPr>
              <a:t>Calificación de la Prueba:</a:t>
            </a:r>
          </a:p>
          <a:p>
            <a:pPr marL="1200150" lvl="2" indent="-285750" eaLnBrk="0" hangingPunct="0">
              <a:buFontTx/>
              <a:buChar char="-"/>
            </a:pPr>
            <a:r>
              <a:rPr lang="es-ES" altLang="es-ES" sz="1600">
                <a:solidFill>
                  <a:srgbClr val="0B508F"/>
                </a:solidFill>
                <a:latin typeface="Calibri" pitchFamily="34" charset="0"/>
              </a:rPr>
              <a:t>Es la media aritmética de la calificación de las 2 partes (siempre que sean iguales o superiores a 4).</a:t>
            </a:r>
          </a:p>
          <a:p>
            <a:pPr marL="1200150" lvl="2" indent="-285750" eaLnBrk="0" hangingPunct="0">
              <a:buFontTx/>
              <a:buChar char="-"/>
            </a:pPr>
            <a:r>
              <a:rPr lang="es-ES" altLang="es-ES" sz="1600">
                <a:solidFill>
                  <a:srgbClr val="0B508F"/>
                </a:solidFill>
                <a:latin typeface="Calibri" pitchFamily="34" charset="0"/>
              </a:rPr>
              <a:t>Expresada de 0 a 10, con dos decimales.</a:t>
            </a:r>
          </a:p>
          <a:p>
            <a:pPr marL="1200150" lvl="2" indent="-285750" eaLnBrk="0" hangingPunct="0">
              <a:buFontTx/>
              <a:buChar char="-"/>
            </a:pPr>
            <a:r>
              <a:rPr lang="es-ES" altLang="es-ES" sz="1600">
                <a:solidFill>
                  <a:srgbClr val="0B508F"/>
                </a:solidFill>
                <a:latin typeface="Calibri" pitchFamily="34" charset="0"/>
              </a:rPr>
              <a:t>Se considera que la Prueba ha sido superada con una calificación de 5 o más puntos.</a:t>
            </a:r>
          </a:p>
          <a:p>
            <a:pPr marL="1200150" lvl="2" indent="-285750" eaLnBrk="0" hangingPunct="0"/>
            <a:r>
              <a:rPr lang="es-ES" altLang="es-ES" sz="1600" i="1">
                <a:solidFill>
                  <a:srgbClr val="0B508F"/>
                </a:solidFill>
                <a:latin typeface="Calibri" pitchFamily="34" charset="0"/>
              </a:rPr>
              <a:t>Si existen partes exentas, no cuentan para el cálculo de la calificación final de la prueba, excepto si la exención es debida a superación de la parte de la prueba en convocatorias anteriores en Navarra.</a:t>
            </a:r>
            <a:endParaRPr lang="es-ES" altLang="es-ES">
              <a:solidFill>
                <a:srgbClr val="0B508F"/>
              </a:solidFill>
              <a:latin typeface="Calibri" pitchFamily="34" charset="0"/>
            </a:endParaRPr>
          </a:p>
          <a:p>
            <a:pPr eaLnBrk="0" hangingPunct="0">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Calendario de la Prueba:</a:t>
            </a:r>
          </a:p>
          <a:p>
            <a:pPr marL="742950" lvl="1" indent="-285750" eaLnBrk="0" hangingPunct="0">
              <a:spcBef>
                <a:spcPts val="600"/>
              </a:spcBef>
              <a:buFontTx/>
              <a:buChar char="-"/>
            </a:pPr>
            <a:r>
              <a:rPr lang="es-ES" altLang="es-ES">
                <a:solidFill>
                  <a:srgbClr val="0B508F"/>
                </a:solidFill>
                <a:latin typeface="Calibri" pitchFamily="34" charset="0"/>
              </a:rPr>
              <a:t>30 de mayo de 2018 (parte común) / 31 de mayo de 2018 (parte específica).</a:t>
            </a:r>
          </a:p>
          <a:p>
            <a:pPr marL="742950" lvl="1" indent="-285750" eaLnBrk="0" hangingPunct="0">
              <a:buFontTx/>
              <a:buChar char="-"/>
            </a:pPr>
            <a:r>
              <a:rPr lang="es-ES" altLang="es-ES">
                <a:solidFill>
                  <a:srgbClr val="0B508F"/>
                </a:solidFill>
                <a:latin typeface="Calibri" pitchFamily="34" charset="0"/>
              </a:rPr>
              <a:t>Centros de realización:</a:t>
            </a:r>
          </a:p>
          <a:p>
            <a:pPr marL="1200150" lvl="2" indent="-285750" eaLnBrk="0" hangingPunct="0">
              <a:buFontTx/>
              <a:buChar char="-"/>
            </a:pPr>
            <a:r>
              <a:rPr lang="es-ES" altLang="es-ES" sz="1600">
                <a:solidFill>
                  <a:srgbClr val="0B508F"/>
                </a:solidFill>
                <a:latin typeface="Calibri" pitchFamily="34" charset="0"/>
              </a:rPr>
              <a:t>Escuela de Arte, Pamplona (modalidad de Artes).</a:t>
            </a:r>
          </a:p>
          <a:p>
            <a:pPr marL="1200150" lvl="2" indent="-285750" eaLnBrk="0" hangingPunct="0">
              <a:buFontTx/>
              <a:buChar char="-"/>
            </a:pPr>
            <a:r>
              <a:rPr lang="es-ES" altLang="es-ES" sz="1600">
                <a:solidFill>
                  <a:srgbClr val="0B508F"/>
                </a:solidFill>
                <a:latin typeface="Calibri" pitchFamily="34" charset="0"/>
              </a:rPr>
              <a:t>CIP Virgen del Camino, Pamplona (resto de modalidades).</a:t>
            </a:r>
          </a:p>
          <a:p>
            <a:pPr marL="742950" lvl="1" indent="-285750" eaLnBrk="0" hangingPunct="0">
              <a:buFontTx/>
              <a:buChar char="-"/>
            </a:pPr>
            <a:r>
              <a:rPr lang="es-ES" altLang="es-ES">
                <a:solidFill>
                  <a:srgbClr val="0B508F"/>
                </a:solidFill>
                <a:latin typeface="Calibri" pitchFamily="34" charset="0"/>
              </a:rPr>
              <a:t>Resultados provisionales: 8 de junio. / Resultados definitivos: 25 de junio.</a:t>
            </a:r>
          </a:p>
          <a:p>
            <a:pPr marL="742950" lvl="1" indent="-285750" eaLnBrk="0" hangingPunct="0">
              <a:buFontTx/>
              <a:buChar char="-"/>
            </a:pPr>
            <a:r>
              <a:rPr lang="es-ES" altLang="es-ES">
                <a:solidFill>
                  <a:srgbClr val="0B508F"/>
                </a:solidFill>
                <a:latin typeface="Calibri" pitchFamily="34" charset="0"/>
              </a:rPr>
              <a:t>Recogida de certificados de superación de la prueba: 28 de junio (en los centros de inscripción).</a:t>
            </a:r>
          </a:p>
          <a:p>
            <a:pPr marL="742950" lvl="1" indent="-285750" eaLnBrk="0" hangingPunct="0">
              <a:spcBef>
                <a:spcPts val="600"/>
              </a:spcBef>
            </a:pPr>
            <a:endParaRPr lang="es-ES" altLang="es-ES" u="sng">
              <a:solidFill>
                <a:srgbClr val="0B508F"/>
              </a:solidFill>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uadroTexto 1"/>
          <p:cNvSpPr txBox="1">
            <a:spLocks noChangeArrowheads="1"/>
          </p:cNvSpPr>
          <p:nvPr/>
        </p:nvSpPr>
        <p:spPr bwMode="auto">
          <a:xfrm>
            <a:off x="287338" y="981075"/>
            <a:ext cx="8677275" cy="5795963"/>
          </a:xfrm>
          <a:prstGeom prst="rect">
            <a:avLst/>
          </a:prstGeom>
          <a:noFill/>
          <a:ln w="9525">
            <a:noFill/>
            <a:miter lim="800000"/>
            <a:headEnd/>
            <a:tailEnd/>
          </a:ln>
        </p:spPr>
        <p:txBody>
          <a:bodyPr>
            <a:spAutoFit/>
          </a:bodyPr>
          <a:lstStyle/>
          <a:p>
            <a:pPr eaLnBrk="0" hangingPunct="0"/>
            <a:r>
              <a:rPr lang="es-ES" altLang="es-ES" sz="2000" b="1" u="sng">
                <a:solidFill>
                  <a:srgbClr val="0B508F"/>
                </a:solidFill>
                <a:latin typeface="Calibri" pitchFamily="34" charset="0"/>
              </a:rPr>
              <a:t>Adaptaciones para la realización de la Prueba de acceso</a:t>
            </a:r>
          </a:p>
          <a:p>
            <a:pPr eaLnBrk="0" hangingPunct="0">
              <a:spcBef>
                <a:spcPts val="600"/>
              </a:spcBef>
              <a:buFontTx/>
              <a:buChar char="-"/>
            </a:pPr>
            <a:r>
              <a:rPr lang="es-ES" altLang="es-ES">
                <a:solidFill>
                  <a:srgbClr val="0B508F"/>
                </a:solidFill>
                <a:latin typeface="Calibri" pitchFamily="34" charset="0"/>
              </a:rPr>
              <a:t> </a:t>
            </a:r>
            <a:r>
              <a:rPr lang="es-ES" altLang="es-ES" u="sng">
                <a:solidFill>
                  <a:srgbClr val="0B508F"/>
                </a:solidFill>
                <a:latin typeface="Calibri" pitchFamily="34" charset="0"/>
              </a:rPr>
              <a:t>Existen adaptaciones de la prueba para:</a:t>
            </a:r>
            <a:r>
              <a:rPr lang="es-ES" altLang="es-ES">
                <a:solidFill>
                  <a:srgbClr val="0B508F"/>
                </a:solidFill>
                <a:latin typeface="Calibri" pitchFamily="34" charset="0"/>
              </a:rPr>
              <a:t> </a:t>
            </a:r>
          </a:p>
          <a:p>
            <a:pPr marL="742950" lvl="1" indent="-285750" eaLnBrk="0" hangingPunct="0">
              <a:spcBef>
                <a:spcPts val="600"/>
              </a:spcBef>
              <a:buFontTx/>
              <a:buChar char="-"/>
            </a:pPr>
            <a:r>
              <a:rPr lang="es-ES" altLang="es-ES">
                <a:solidFill>
                  <a:srgbClr val="0B508F"/>
                </a:solidFill>
                <a:latin typeface="Calibri" pitchFamily="34" charset="0"/>
              </a:rPr>
              <a:t>Personas con discapacidad.</a:t>
            </a:r>
          </a:p>
          <a:p>
            <a:pPr marL="1200150" lvl="2" indent="-285750" eaLnBrk="0" hangingPunct="0">
              <a:buFontTx/>
              <a:buChar char="-"/>
            </a:pPr>
            <a:r>
              <a:rPr lang="es-ES" altLang="es-ES" sz="1600">
                <a:solidFill>
                  <a:srgbClr val="0B508F"/>
                </a:solidFill>
                <a:latin typeface="Calibri" pitchFamily="34" charset="0"/>
              </a:rPr>
              <a:t>La deben solicitar en la solicitud de inscripción.</a:t>
            </a:r>
          </a:p>
          <a:p>
            <a:pPr marL="1200150" lvl="2" indent="-285750" eaLnBrk="0" hangingPunct="0">
              <a:buFontTx/>
              <a:buChar char="-"/>
            </a:pPr>
            <a:r>
              <a:rPr lang="es-ES" altLang="es-ES" sz="1600">
                <a:solidFill>
                  <a:srgbClr val="0B508F"/>
                </a:solidFill>
                <a:latin typeface="Calibri" pitchFamily="34" charset="0"/>
              </a:rPr>
              <a:t>Deben aportar la documentación que acredite la condición.</a:t>
            </a:r>
          </a:p>
          <a:p>
            <a:pPr marL="1200150" lvl="2" indent="-285750" eaLnBrk="0" hangingPunct="0">
              <a:buFontTx/>
              <a:buChar char="-"/>
            </a:pPr>
            <a:r>
              <a:rPr lang="es-ES" altLang="es-ES" sz="1600">
                <a:solidFill>
                  <a:srgbClr val="0B508F"/>
                </a:solidFill>
                <a:latin typeface="Calibri" pitchFamily="34" charset="0"/>
              </a:rPr>
              <a:t>Deben indicar el tipo de adaptación que consideran necesaria.</a:t>
            </a:r>
          </a:p>
          <a:p>
            <a:pPr marL="742950" lvl="1" indent="-285750" eaLnBrk="0" hangingPunct="0">
              <a:buFontTx/>
              <a:buChar char="-"/>
            </a:pPr>
            <a:r>
              <a:rPr lang="es-ES" altLang="es-ES">
                <a:solidFill>
                  <a:srgbClr val="0B508F"/>
                </a:solidFill>
                <a:latin typeface="Calibri" pitchFamily="34" charset="0"/>
              </a:rPr>
              <a:t>Personas con necesidades específicas de apoyo educativo debido a trastornos de aprendizaje y trastornos por déficit de atención e hiperactividad y por necesidades educativas especiales.</a:t>
            </a:r>
          </a:p>
          <a:p>
            <a:pPr marL="1200150" lvl="2" indent="-285750" eaLnBrk="0" hangingPunct="0">
              <a:buFontTx/>
              <a:buChar char="-"/>
            </a:pPr>
            <a:r>
              <a:rPr lang="es-ES" altLang="es-ES" sz="1500">
                <a:solidFill>
                  <a:srgbClr val="0B508F"/>
                </a:solidFill>
                <a:latin typeface="Calibri" pitchFamily="34" charset="0"/>
              </a:rPr>
              <a:t>La deben solicitar en la solicitud de inscripción. </a:t>
            </a:r>
          </a:p>
          <a:p>
            <a:pPr marL="1200150" lvl="2" indent="-285750" eaLnBrk="0" hangingPunct="0">
              <a:buFontTx/>
              <a:buChar char="-"/>
            </a:pPr>
            <a:r>
              <a:rPr lang="es-ES" altLang="es-ES" sz="1500">
                <a:solidFill>
                  <a:srgbClr val="0B508F"/>
                </a:solidFill>
                <a:latin typeface="Calibri" pitchFamily="34" charset="0"/>
              </a:rPr>
              <a:t>No deben aportar documentación en la inscripción.</a:t>
            </a:r>
          </a:p>
          <a:p>
            <a:pPr marL="1200150" lvl="2" indent="-285750" eaLnBrk="0" hangingPunct="0">
              <a:buFontTx/>
              <a:buChar char="-"/>
            </a:pPr>
            <a:r>
              <a:rPr lang="es-ES" altLang="es-ES" sz="1500">
                <a:solidFill>
                  <a:srgbClr val="0B508F"/>
                </a:solidFill>
                <a:latin typeface="Calibri" pitchFamily="34" charset="0"/>
              </a:rPr>
              <a:t>Alumnado con trastornos de aprendizaje y TDAH: Orientadora u orientador del centro debe remitir antes del 27 de abril al Negociado de Orientación el “Informe de adaptaciones para las pruebas de acceso”.</a:t>
            </a:r>
          </a:p>
          <a:p>
            <a:pPr marL="1200150" lvl="2" indent="-285750" eaLnBrk="0" hangingPunct="0">
              <a:buFontTx/>
              <a:buChar char="-"/>
            </a:pPr>
            <a:r>
              <a:rPr lang="es-ES" altLang="es-ES" sz="1500">
                <a:solidFill>
                  <a:srgbClr val="0B508F"/>
                </a:solidFill>
                <a:latin typeface="Calibri" pitchFamily="34" charset="0"/>
              </a:rPr>
              <a:t>Alumnado con trastornos por déficit de atención e hiperactividad: Orientadora y orientador del centro debe remitir antes del 27 de abril al Negociado de orientación el Informe, al que se deberá adjuntar el informe de salud mental que certifique el diagnóstico.</a:t>
            </a:r>
          </a:p>
          <a:p>
            <a:pPr marL="1200150" lvl="2" indent="-285750" eaLnBrk="0" hangingPunct="0">
              <a:buFontTx/>
              <a:buChar char="-"/>
            </a:pPr>
            <a:r>
              <a:rPr lang="es-ES" altLang="es-ES" sz="1500">
                <a:solidFill>
                  <a:srgbClr val="0B508F"/>
                </a:solidFill>
                <a:latin typeface="Calibri" pitchFamily="34" charset="0"/>
              </a:rPr>
              <a:t>Alumnado con necesidades educativas especiales: Orientadora u orientador del centro debe remitir antes del 27 de abril al CREENA el “Informe de adaptaciones para las pruebas de acceso”.</a:t>
            </a:r>
          </a:p>
          <a:p>
            <a:pPr marL="742950" lvl="1" indent="-285750" eaLnBrk="0" hangingPunct="0">
              <a:buFontTx/>
              <a:buChar char="-"/>
            </a:pPr>
            <a:r>
              <a:rPr lang="es-ES" altLang="es-ES">
                <a:solidFill>
                  <a:srgbClr val="0B508F"/>
                </a:solidFill>
                <a:latin typeface="Calibri" pitchFamily="34" charset="0"/>
              </a:rPr>
              <a:t>17 de mayo: resolución definitiva de las adaptaciones.</a:t>
            </a:r>
          </a:p>
          <a:p>
            <a:pPr marL="742950" lvl="1" indent="-285750" eaLnBrk="0" hangingPunct="0">
              <a:spcBef>
                <a:spcPts val="600"/>
              </a:spcBef>
            </a:pPr>
            <a:endParaRPr lang="es-ES" altLang="es-ES" u="sng">
              <a:solidFill>
                <a:srgbClr val="0B508F"/>
              </a:solidFill>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p:cNvSpPr>
          <p:nvPr>
            <p:ph type="body" sz="half" idx="4294967295"/>
          </p:nvPr>
        </p:nvSpPr>
        <p:spPr>
          <a:xfrm>
            <a:off x="454025" y="884238"/>
            <a:ext cx="7550150" cy="2816225"/>
          </a:xfrm>
          <a:gradFill rotWithShape="1">
            <a:gsLst>
              <a:gs pos="0">
                <a:srgbClr val="6699FF">
                  <a:alpha val="50000"/>
                </a:srgbClr>
              </a:gs>
              <a:gs pos="100000">
                <a:srgbClr val="FFFFFF"/>
              </a:gs>
            </a:gsLst>
            <a:lin ang="5400000" scaled="1"/>
          </a:gradFill>
          <a:ln w="25400" cap="flat" algn="ctr">
            <a:solidFill>
              <a:srgbClr val="0F4AF1"/>
            </a:solidFill>
            <a:headEnd type="none" w="med" len="med"/>
            <a:tailEnd type="none" w="med" len="med"/>
          </a:ln>
        </p:spPr>
        <p:txBody>
          <a:bodyPr/>
          <a:lstStyle/>
          <a:p>
            <a:pPr marL="0" indent="12700">
              <a:lnSpc>
                <a:spcPct val="90000"/>
              </a:lnSpc>
              <a:buFont typeface="Arial" charset="0"/>
              <a:buNone/>
            </a:pPr>
            <a:r>
              <a:rPr lang="es-ES" sz="2800" b="1"/>
              <a:t>Grado Medio</a:t>
            </a:r>
            <a:endParaRPr lang="es-ES_tradnl" altLang="es-ES" sz="2800">
              <a:solidFill>
                <a:srgbClr val="0F4AF1"/>
              </a:solidFill>
            </a:endParaRPr>
          </a:p>
          <a:p>
            <a:pPr marL="0" indent="12700" eaLnBrk="1" hangingPunct="1">
              <a:lnSpc>
                <a:spcPct val="90000"/>
              </a:lnSpc>
              <a:buFont typeface="Arial" charset="0"/>
              <a:buNone/>
            </a:pPr>
            <a:r>
              <a:rPr lang="es-ES_tradnl" altLang="es-ES" sz="1800">
                <a:solidFill>
                  <a:srgbClr val="0F4AF1"/>
                </a:solidFill>
                <a:latin typeface="Arial" charset="0"/>
              </a:rPr>
              <a:t>Video, disc-jockey y sonido</a:t>
            </a:r>
          </a:p>
          <a:p>
            <a:pPr marL="0" indent="12700" eaLnBrk="1" hangingPunct="1">
              <a:lnSpc>
                <a:spcPct val="90000"/>
              </a:lnSpc>
              <a:buFont typeface="Arial" charset="0"/>
              <a:buNone/>
            </a:pPr>
            <a:r>
              <a:rPr lang="es-ES_tradnl" altLang="es-ES" sz="1800">
                <a:solidFill>
                  <a:srgbClr val="0F4AF1"/>
                </a:solidFill>
                <a:latin typeface="Arial" charset="0"/>
              </a:rPr>
              <a:t>Emergencias sanitarias </a:t>
            </a:r>
          </a:p>
          <a:p>
            <a:pPr marL="0" indent="12700" eaLnBrk="1" hangingPunct="1">
              <a:lnSpc>
                <a:spcPct val="90000"/>
              </a:lnSpc>
              <a:buFont typeface="Arial" charset="0"/>
              <a:buNone/>
            </a:pPr>
            <a:r>
              <a:rPr lang="es-ES" altLang="es-ES" sz="1800">
                <a:solidFill>
                  <a:srgbClr val="0F4AF1"/>
                </a:solidFill>
                <a:latin typeface="Arial" charset="0"/>
              </a:rPr>
              <a:t>Instalación y amueblamiento </a:t>
            </a:r>
          </a:p>
          <a:p>
            <a:pPr marL="0" indent="12700" eaLnBrk="1" hangingPunct="1">
              <a:lnSpc>
                <a:spcPct val="90000"/>
              </a:lnSpc>
              <a:buFont typeface="Arial" charset="0"/>
              <a:buNone/>
            </a:pPr>
            <a:r>
              <a:rPr lang="es-ES_tradnl" altLang="es-ES" sz="1800">
                <a:solidFill>
                  <a:srgbClr val="0F4AF1"/>
                </a:solidFill>
                <a:latin typeface="Arial" charset="0"/>
              </a:rPr>
              <a:t>Redes de estaciones y tratamiento de aguas</a:t>
            </a:r>
          </a:p>
          <a:p>
            <a:pPr marL="0" indent="12700" eaLnBrk="1" hangingPunct="1">
              <a:lnSpc>
                <a:spcPct val="90000"/>
              </a:lnSpc>
              <a:buFont typeface="Arial" charset="0"/>
              <a:buNone/>
            </a:pPr>
            <a:r>
              <a:rPr lang="es-ES" altLang="es-ES" sz="1800">
                <a:solidFill>
                  <a:srgbClr val="0F4AF1"/>
                </a:solidFill>
                <a:latin typeface="Arial" charset="0"/>
              </a:rPr>
              <a:t>				………………………</a:t>
            </a:r>
          </a:p>
          <a:p>
            <a:pPr marL="0" indent="12700" eaLnBrk="1" hangingPunct="1">
              <a:lnSpc>
                <a:spcPct val="90000"/>
              </a:lnSpc>
              <a:buFont typeface="Arial" charset="0"/>
              <a:buNone/>
            </a:pPr>
            <a:r>
              <a:rPr lang="es-ES_tradnl" altLang="es-ES" sz="1800">
                <a:solidFill>
                  <a:srgbClr val="0F4AF1"/>
                </a:solidFill>
                <a:latin typeface="Arial" charset="0"/>
              </a:rPr>
              <a:t>Asistencia al producto gráfico interactivo (Artes plás</a:t>
            </a:r>
            <a:r>
              <a:rPr lang="es-ES" altLang="es-ES" sz="1800">
                <a:solidFill>
                  <a:srgbClr val="0F4AF1"/>
                </a:solidFill>
                <a:latin typeface="Arial" charset="0"/>
              </a:rPr>
              <a:t>ticas y diseño)</a:t>
            </a:r>
            <a:endParaRPr lang="es-ES_tradnl" altLang="es-ES" sz="1800">
              <a:solidFill>
                <a:srgbClr val="0F4AF1"/>
              </a:solidFill>
              <a:latin typeface="Arial" charset="0"/>
            </a:endParaRPr>
          </a:p>
          <a:p>
            <a:pPr marL="0" indent="12700" eaLnBrk="1" hangingPunct="1">
              <a:lnSpc>
                <a:spcPct val="90000"/>
              </a:lnSpc>
              <a:buFont typeface="Arial" charset="0"/>
              <a:buNone/>
            </a:pPr>
            <a:r>
              <a:rPr lang="es-ES" altLang="es-ES" sz="1800">
                <a:solidFill>
                  <a:srgbClr val="0F4AF1"/>
                </a:solidFill>
                <a:latin typeface="Arial" charset="0"/>
              </a:rPr>
              <a:t>Esquí de fondo (Enseñanzas deportivas)</a:t>
            </a:r>
          </a:p>
          <a:p>
            <a:pPr marL="0" indent="12700" eaLnBrk="1" hangingPunct="1">
              <a:lnSpc>
                <a:spcPct val="90000"/>
              </a:lnSpc>
              <a:buFont typeface="Arial" charset="0"/>
              <a:buNone/>
            </a:pPr>
            <a:endParaRPr lang="es-ES" altLang="es-ES" sz="2800">
              <a:solidFill>
                <a:srgbClr val="0F4AF1"/>
              </a:solidFill>
            </a:endParaRPr>
          </a:p>
        </p:txBody>
      </p:sp>
      <p:sp>
        <p:nvSpPr>
          <p:cNvPr id="84995" name="Rectangle 6"/>
          <p:cNvSpPr>
            <a:spLocks/>
          </p:cNvSpPr>
          <p:nvPr/>
        </p:nvSpPr>
        <p:spPr bwMode="auto">
          <a:xfrm>
            <a:off x="454025" y="4035425"/>
            <a:ext cx="7162800" cy="2522538"/>
          </a:xfrm>
          <a:prstGeom prst="rect">
            <a:avLst/>
          </a:prstGeom>
          <a:gradFill rotWithShape="1">
            <a:gsLst>
              <a:gs pos="0">
                <a:srgbClr val="6699FF">
                  <a:alpha val="53000"/>
                </a:srgbClr>
              </a:gs>
              <a:gs pos="100000">
                <a:srgbClr val="FFFFFF"/>
              </a:gs>
            </a:gsLst>
            <a:lin ang="5400000" scaled="1"/>
          </a:gradFill>
          <a:ln w="25400" algn="ctr">
            <a:solidFill>
              <a:srgbClr val="0F4AF1"/>
            </a:solidFill>
            <a:miter lim="800000"/>
            <a:headEnd/>
            <a:tailEnd/>
          </a:ln>
        </p:spPr>
        <p:txBody>
          <a:bodyPr/>
          <a:lstStyle/>
          <a:p>
            <a:pPr indent="12700" eaLnBrk="0" hangingPunct="0">
              <a:spcBef>
                <a:spcPct val="20000"/>
              </a:spcBef>
              <a:buFont typeface="Arial" charset="0"/>
              <a:buNone/>
            </a:pPr>
            <a:r>
              <a:rPr lang="es-ES" sz="2800" b="1">
                <a:latin typeface="Calibri" pitchFamily="34" charset="0"/>
              </a:rPr>
              <a:t>Grado Medio en euskera</a:t>
            </a:r>
          </a:p>
          <a:p>
            <a:pPr indent="12700">
              <a:spcBef>
                <a:spcPct val="20000"/>
              </a:spcBef>
              <a:buFont typeface="Arial" charset="0"/>
              <a:buNone/>
            </a:pPr>
            <a:r>
              <a:rPr lang="es-ES" altLang="es-ES">
                <a:solidFill>
                  <a:srgbClr val="0F4AF1"/>
                </a:solidFill>
              </a:rPr>
              <a:t>Producción agroecológica</a:t>
            </a:r>
          </a:p>
          <a:p>
            <a:pPr indent="12700">
              <a:spcBef>
                <a:spcPct val="20000"/>
              </a:spcBef>
              <a:buFont typeface="Arial" charset="0"/>
              <a:buNone/>
            </a:pPr>
            <a:r>
              <a:rPr lang="es-ES" altLang="es-ES">
                <a:solidFill>
                  <a:srgbClr val="0F4AF1"/>
                </a:solidFill>
              </a:rPr>
              <a:t>Cuidados auxiliares de enfermería</a:t>
            </a:r>
            <a:endParaRPr lang="es-ES" sz="2400">
              <a:solidFill>
                <a:srgbClr val="0F4AF1"/>
              </a:solidFill>
              <a:latin typeface="Calibri" pitchFamily="34" charset="0"/>
            </a:endParaRPr>
          </a:p>
          <a:p>
            <a:pPr indent="12700" eaLnBrk="0" hangingPunct="0">
              <a:spcBef>
                <a:spcPct val="20000"/>
              </a:spcBef>
              <a:buFont typeface="Arial" charset="0"/>
              <a:buNone/>
            </a:pPr>
            <a:r>
              <a:rPr lang="es-ES_tradnl" altLang="es-ES">
                <a:solidFill>
                  <a:srgbClr val="0F4AF1"/>
                </a:solidFill>
              </a:rPr>
              <a:t>Electromecánica de vehículos automóviles</a:t>
            </a:r>
          </a:p>
          <a:p>
            <a:pPr indent="12700" eaLnBrk="0" hangingPunct="0">
              <a:spcBef>
                <a:spcPct val="20000"/>
              </a:spcBef>
              <a:buFont typeface="Arial" charset="0"/>
              <a:buNone/>
            </a:pPr>
            <a:r>
              <a:rPr lang="es-ES">
                <a:solidFill>
                  <a:srgbClr val="0F4AF1"/>
                </a:solidFill>
              </a:rPr>
              <a:t>Instalaciones eléctricas y automáticas</a:t>
            </a:r>
          </a:p>
          <a:p>
            <a:pPr indent="12700" eaLnBrk="0" hangingPunct="0">
              <a:spcBef>
                <a:spcPct val="20000"/>
              </a:spcBef>
              <a:buFont typeface="Arial" charset="0"/>
              <a:buNone/>
            </a:pPr>
            <a:r>
              <a:rPr lang="es-ES_tradnl">
                <a:solidFill>
                  <a:srgbClr val="0F4AF1"/>
                </a:solidFill>
              </a:rPr>
              <a:t>Atención a personas en situación de dependencia</a:t>
            </a:r>
            <a:endParaRPr lang="es-ES">
              <a:solidFill>
                <a:srgbClr val="0F4AF1"/>
              </a:solidFill>
            </a:endParaRPr>
          </a:p>
        </p:txBody>
      </p:sp>
      <p:sp>
        <p:nvSpPr>
          <p:cNvPr id="84996" name="3 Título"/>
          <p:cNvSpPr>
            <a:spLocks/>
          </p:cNvSpPr>
          <p:nvPr/>
        </p:nvSpPr>
        <p:spPr bwMode="auto">
          <a:xfrm>
            <a:off x="122238" y="274638"/>
            <a:ext cx="7996237" cy="741362"/>
          </a:xfrm>
          <a:prstGeom prst="rect">
            <a:avLst/>
          </a:prstGeom>
          <a:noFill/>
          <a:ln w="9525">
            <a:noFill/>
            <a:miter lim="800000"/>
            <a:headEnd/>
            <a:tailEnd/>
          </a:ln>
        </p:spPr>
        <p:txBody>
          <a:bodyPr lIns="0" tIns="0" rIns="0" bIns="0"/>
          <a:lstStyle/>
          <a:p>
            <a:pPr algn="ctr">
              <a:spcAft>
                <a:spcPts val="1263"/>
              </a:spcAft>
            </a:pPr>
            <a:endParaRPr lang="es-ES" altLang="es-ES" sz="3200" b="1">
              <a:solidFill>
                <a:srgbClr val="7F7F7F"/>
              </a:solidFill>
              <a:latin typeface="Calibri" pitchFamily="34" charset="0"/>
            </a:endParaRPr>
          </a:p>
        </p:txBody>
      </p:sp>
      <p:pic>
        <p:nvPicPr>
          <p:cNvPr id="84997" name="Picture 7" descr="nuevo"/>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3018203">
            <a:off x="7243762" y="2144713"/>
            <a:ext cx="1698625" cy="1066800"/>
          </a:xfrm>
          <a:prstGeom prst="rect">
            <a:avLst/>
          </a:prstGeom>
          <a:noFill/>
          <a:ln w="9525">
            <a:noFill/>
            <a:miter lim="800000"/>
            <a:headEnd/>
            <a:tailEnd/>
          </a:ln>
        </p:spPr>
      </p:pic>
      <p:sp>
        <p:nvSpPr>
          <p:cNvPr id="84998" name="3 Título"/>
          <p:cNvSpPr>
            <a:spLocks/>
          </p:cNvSpPr>
          <p:nvPr/>
        </p:nvSpPr>
        <p:spPr bwMode="auto">
          <a:xfrm>
            <a:off x="-1417" y="178594"/>
            <a:ext cx="7794918" cy="741363"/>
          </a:xfrm>
          <a:prstGeom prst="rect">
            <a:avLst/>
          </a:prstGeom>
          <a:noFill/>
          <a:ln w="9525">
            <a:noFill/>
            <a:miter lim="800000"/>
            <a:headEnd/>
            <a:tailEnd/>
          </a:ln>
        </p:spPr>
        <p:txBody>
          <a:bodyPr lIns="0" tIns="0" rIns="0" bIns="0"/>
          <a:lstStyle/>
          <a:p>
            <a:pPr algn="ctr">
              <a:spcAft>
                <a:spcPts val="1263"/>
              </a:spcAft>
            </a:pPr>
            <a:r>
              <a:rPr lang="es-ES" altLang="es-ES" sz="3600" b="1" dirty="0">
                <a:solidFill>
                  <a:srgbClr val="7F7F7F"/>
                </a:solidFill>
                <a:latin typeface="Calibri" pitchFamily="34" charset="0"/>
              </a:rPr>
              <a:t>FP-</a:t>
            </a:r>
            <a:r>
              <a:rPr lang="es-ES" altLang="es-ES" sz="3600" b="1" dirty="0" err="1">
                <a:solidFill>
                  <a:srgbClr val="7F7F7F"/>
                </a:solidFill>
                <a:latin typeface="Calibri" pitchFamily="34" charset="0"/>
              </a:rPr>
              <a:t>APyD</a:t>
            </a:r>
            <a:r>
              <a:rPr lang="es-ES" altLang="es-ES" sz="3600" b="1" dirty="0">
                <a:solidFill>
                  <a:srgbClr val="7F7F7F"/>
                </a:solidFill>
                <a:latin typeface="Calibri" pitchFamily="34" charset="0"/>
              </a:rPr>
              <a:t>-EEDD “novedades 2017-18-19”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p:cNvSpPr>
          <p:nvPr>
            <p:ph type="body" sz="half" idx="4294967295"/>
          </p:nvPr>
        </p:nvSpPr>
        <p:spPr>
          <a:xfrm>
            <a:off x="454025" y="884238"/>
            <a:ext cx="7767638" cy="3605212"/>
          </a:xfrm>
          <a:gradFill rotWithShape="1">
            <a:gsLst>
              <a:gs pos="0">
                <a:srgbClr val="6699FF">
                  <a:alpha val="50000"/>
                </a:srgbClr>
              </a:gs>
              <a:gs pos="100000">
                <a:srgbClr val="FFFFFF"/>
              </a:gs>
            </a:gsLst>
            <a:lin ang="5400000" scaled="1"/>
          </a:gradFill>
          <a:ln w="25400" cap="flat" algn="ctr">
            <a:solidFill>
              <a:srgbClr val="0F4AF1"/>
            </a:solidFill>
            <a:headEnd type="none" w="med" len="med"/>
            <a:tailEnd type="none" w="med" len="med"/>
          </a:ln>
        </p:spPr>
        <p:txBody>
          <a:bodyPr/>
          <a:lstStyle/>
          <a:p>
            <a:pPr marL="0" indent="12700">
              <a:lnSpc>
                <a:spcPct val="90000"/>
              </a:lnSpc>
              <a:buFont typeface="Arial" charset="0"/>
              <a:buNone/>
            </a:pPr>
            <a:r>
              <a:rPr lang="es-ES" sz="2800" b="1"/>
              <a:t>Grado Superior</a:t>
            </a:r>
            <a:endParaRPr lang="es-ES_tradnl" altLang="es-ES" sz="2800">
              <a:solidFill>
                <a:srgbClr val="0F4AF1"/>
              </a:solidFill>
            </a:endParaRPr>
          </a:p>
          <a:p>
            <a:pPr marL="0" indent="12700" eaLnBrk="1" hangingPunct="1">
              <a:lnSpc>
                <a:spcPct val="90000"/>
              </a:lnSpc>
              <a:buFont typeface="Arial" charset="0"/>
              <a:buNone/>
            </a:pPr>
            <a:r>
              <a:rPr lang="es-ES_tradnl" altLang="es-ES" sz="1800">
                <a:solidFill>
                  <a:srgbClr val="0F4AF1"/>
                </a:solidFill>
                <a:latin typeface="Arial" charset="0"/>
              </a:rPr>
              <a:t>Programación de la producción en fabricación mecánica (dual + contrato formación)</a:t>
            </a:r>
          </a:p>
          <a:p>
            <a:pPr marL="0" indent="12700" eaLnBrk="1" hangingPunct="1">
              <a:lnSpc>
                <a:spcPct val="90000"/>
              </a:lnSpc>
              <a:buFont typeface="Arial" charset="0"/>
              <a:buNone/>
            </a:pPr>
            <a:r>
              <a:rPr lang="es-ES_tradnl" altLang="es-ES" sz="1800">
                <a:solidFill>
                  <a:srgbClr val="0F4AF1"/>
                </a:solidFill>
                <a:latin typeface="Arial" charset="0"/>
              </a:rPr>
              <a:t>Dirección de servicios de restauración</a:t>
            </a:r>
          </a:p>
          <a:p>
            <a:pPr marL="0" indent="12700" eaLnBrk="1" hangingPunct="1">
              <a:lnSpc>
                <a:spcPct val="90000"/>
              </a:lnSpc>
              <a:buFont typeface="Arial" charset="0"/>
              <a:buNone/>
            </a:pPr>
            <a:r>
              <a:rPr lang="es-ES" altLang="es-ES" sz="1800">
                <a:solidFill>
                  <a:srgbClr val="0F4AF1"/>
                </a:solidFill>
                <a:latin typeface="Arial" charset="0"/>
              </a:rPr>
              <a:t>Estilismo y dirección de peluquería </a:t>
            </a:r>
            <a:r>
              <a:rPr lang="es-ES_tradnl" altLang="es-ES" sz="1800">
                <a:solidFill>
                  <a:srgbClr val="0F4AF1"/>
                </a:solidFill>
                <a:latin typeface="Arial" charset="0"/>
              </a:rPr>
              <a:t>(dual) </a:t>
            </a:r>
            <a:endParaRPr lang="es-ES" altLang="es-ES" sz="1800">
              <a:solidFill>
                <a:srgbClr val="0F4AF1"/>
              </a:solidFill>
              <a:latin typeface="Arial" charset="0"/>
            </a:endParaRPr>
          </a:p>
          <a:p>
            <a:pPr marL="0" indent="12700" eaLnBrk="1" hangingPunct="1">
              <a:lnSpc>
                <a:spcPct val="90000"/>
              </a:lnSpc>
              <a:buFont typeface="Arial" charset="0"/>
              <a:buNone/>
            </a:pPr>
            <a:r>
              <a:rPr lang="es-ES_tradnl" altLang="es-ES" sz="1800">
                <a:solidFill>
                  <a:srgbClr val="0F4AF1"/>
                </a:solidFill>
                <a:latin typeface="Arial" charset="0"/>
              </a:rPr>
              <a:t>Educación y control ambiental</a:t>
            </a:r>
          </a:p>
          <a:p>
            <a:pPr marL="0" indent="12700" eaLnBrk="1" hangingPunct="1">
              <a:lnSpc>
                <a:spcPct val="90000"/>
              </a:lnSpc>
              <a:buFont typeface="Arial" charset="0"/>
              <a:buNone/>
            </a:pPr>
            <a:r>
              <a:rPr lang="es-ES_tradnl" altLang="es-ES" sz="1800">
                <a:solidFill>
                  <a:srgbClr val="0F4AF1"/>
                </a:solidFill>
                <a:latin typeface="Arial" charset="0"/>
              </a:rPr>
              <a:t>Guía, información y asistencias turísticas</a:t>
            </a:r>
          </a:p>
          <a:p>
            <a:pPr marL="0" indent="12700" eaLnBrk="1" hangingPunct="1">
              <a:lnSpc>
                <a:spcPct val="90000"/>
              </a:lnSpc>
              <a:buFont typeface="Arial" charset="0"/>
              <a:buNone/>
            </a:pPr>
            <a:r>
              <a:rPr lang="es-ES_tradnl" altLang="es-ES" sz="1800">
                <a:solidFill>
                  <a:srgbClr val="0F4AF1"/>
                </a:solidFill>
                <a:latin typeface="Arial" charset="0"/>
              </a:rPr>
              <a:t>Acondicionamiento físico</a:t>
            </a:r>
          </a:p>
          <a:p>
            <a:pPr marL="0" indent="12700" eaLnBrk="1" hangingPunct="1">
              <a:lnSpc>
                <a:spcPct val="90000"/>
              </a:lnSpc>
              <a:buFont typeface="Arial" charset="0"/>
              <a:buNone/>
            </a:pPr>
            <a:r>
              <a:rPr lang="es-ES" altLang="es-ES" sz="1800">
                <a:solidFill>
                  <a:srgbClr val="0F4AF1"/>
                </a:solidFill>
                <a:latin typeface="Arial" charset="0"/>
              </a:rPr>
              <a:t>				………………………</a:t>
            </a:r>
          </a:p>
          <a:p>
            <a:pPr marL="0" indent="12700" eaLnBrk="1" hangingPunct="1">
              <a:lnSpc>
                <a:spcPct val="90000"/>
              </a:lnSpc>
              <a:buFont typeface="Arial" charset="0"/>
              <a:buNone/>
            </a:pPr>
            <a:r>
              <a:rPr lang="es-ES_tradnl" altLang="es-ES" sz="1800">
                <a:solidFill>
                  <a:srgbClr val="0F4AF1"/>
                </a:solidFill>
                <a:latin typeface="Arial" charset="0"/>
              </a:rPr>
              <a:t>Ebanistería artí</a:t>
            </a:r>
            <a:r>
              <a:rPr lang="es-ES" altLang="es-ES" sz="1800">
                <a:solidFill>
                  <a:srgbClr val="0F4AF1"/>
                </a:solidFill>
                <a:latin typeface="Arial" charset="0"/>
              </a:rPr>
              <a:t>stica</a:t>
            </a:r>
            <a:r>
              <a:rPr lang="es-ES_tradnl" altLang="es-ES" sz="1800">
                <a:solidFill>
                  <a:srgbClr val="0F4AF1"/>
                </a:solidFill>
                <a:latin typeface="Arial" charset="0"/>
              </a:rPr>
              <a:t> (Artes plás</a:t>
            </a:r>
            <a:r>
              <a:rPr lang="es-ES" altLang="es-ES" sz="1800">
                <a:solidFill>
                  <a:srgbClr val="0F4AF1"/>
                </a:solidFill>
                <a:latin typeface="Arial" charset="0"/>
              </a:rPr>
              <a:t>ticas y diseño)</a:t>
            </a:r>
          </a:p>
          <a:p>
            <a:pPr marL="0" indent="12700" eaLnBrk="1" hangingPunct="1">
              <a:lnSpc>
                <a:spcPct val="90000"/>
              </a:lnSpc>
              <a:buFont typeface="Arial" charset="0"/>
              <a:buNone/>
            </a:pPr>
            <a:r>
              <a:rPr lang="es-ES_tradnl" altLang="es-ES" sz="1800">
                <a:solidFill>
                  <a:srgbClr val="0F4AF1"/>
                </a:solidFill>
                <a:latin typeface="Arial" charset="0"/>
              </a:rPr>
              <a:t>Gráfica au</a:t>
            </a:r>
            <a:r>
              <a:rPr lang="es-ES" altLang="es-ES" sz="1800">
                <a:solidFill>
                  <a:srgbClr val="0F4AF1"/>
                </a:solidFill>
                <a:latin typeface="Arial" charset="0"/>
              </a:rPr>
              <a:t>diovisual</a:t>
            </a:r>
            <a:r>
              <a:rPr lang="es-ES_tradnl" altLang="es-ES" sz="1800">
                <a:solidFill>
                  <a:srgbClr val="0F4AF1"/>
                </a:solidFill>
                <a:latin typeface="Arial" charset="0"/>
              </a:rPr>
              <a:t> (Artes plás</a:t>
            </a:r>
            <a:r>
              <a:rPr lang="es-ES" altLang="es-ES" sz="1800">
                <a:solidFill>
                  <a:srgbClr val="0F4AF1"/>
                </a:solidFill>
                <a:latin typeface="Arial" charset="0"/>
              </a:rPr>
              <a:t>ticas y diseño)</a:t>
            </a:r>
            <a:endParaRPr lang="es-ES" altLang="es-ES" sz="2800">
              <a:solidFill>
                <a:srgbClr val="0F4AF1"/>
              </a:solidFill>
            </a:endParaRPr>
          </a:p>
        </p:txBody>
      </p:sp>
      <p:sp>
        <p:nvSpPr>
          <p:cNvPr id="86019" name="Rectangle 6"/>
          <p:cNvSpPr>
            <a:spLocks/>
          </p:cNvSpPr>
          <p:nvPr/>
        </p:nvSpPr>
        <p:spPr bwMode="auto">
          <a:xfrm>
            <a:off x="585788" y="4686300"/>
            <a:ext cx="6861175" cy="1559755"/>
          </a:xfrm>
          <a:prstGeom prst="rect">
            <a:avLst/>
          </a:prstGeom>
          <a:gradFill rotWithShape="1">
            <a:gsLst>
              <a:gs pos="0">
                <a:srgbClr val="6699FF">
                  <a:alpha val="53000"/>
                </a:srgbClr>
              </a:gs>
              <a:gs pos="100000">
                <a:srgbClr val="FFFFFF"/>
              </a:gs>
            </a:gsLst>
            <a:lin ang="5400000" scaled="1"/>
          </a:gradFill>
          <a:ln w="25400" algn="ctr">
            <a:solidFill>
              <a:srgbClr val="0F4AF1"/>
            </a:solidFill>
            <a:miter lim="800000"/>
            <a:headEnd/>
            <a:tailEnd/>
          </a:ln>
        </p:spPr>
        <p:txBody>
          <a:bodyPr/>
          <a:lstStyle/>
          <a:p>
            <a:pPr indent="12700" eaLnBrk="0" hangingPunct="0">
              <a:spcBef>
                <a:spcPct val="20000"/>
              </a:spcBef>
              <a:buFont typeface="Arial" charset="0"/>
              <a:buNone/>
            </a:pPr>
            <a:r>
              <a:rPr lang="es-ES" sz="2800" b="1" dirty="0">
                <a:latin typeface="Calibri" pitchFamily="34" charset="0"/>
              </a:rPr>
              <a:t>Grado Superior en euskera</a:t>
            </a:r>
          </a:p>
          <a:p>
            <a:pPr indent="12700">
              <a:spcBef>
                <a:spcPct val="20000"/>
              </a:spcBef>
              <a:buFont typeface="Arial" charset="0"/>
              <a:buNone/>
            </a:pPr>
            <a:r>
              <a:rPr lang="es-ES_tradnl" altLang="es-ES" dirty="0">
                <a:solidFill>
                  <a:srgbClr val="0F4AF1"/>
                </a:solidFill>
              </a:rPr>
              <a:t>Gestión de </a:t>
            </a:r>
            <a:r>
              <a:rPr lang="es-ES_tradnl" altLang="es-ES" dirty="0" err="1">
                <a:solidFill>
                  <a:srgbClr val="0F4AF1"/>
                </a:solidFill>
              </a:rPr>
              <a:t>alo</a:t>
            </a:r>
            <a:r>
              <a:rPr lang="es-ES" altLang="es-ES" dirty="0" err="1">
                <a:solidFill>
                  <a:srgbClr val="0F4AF1"/>
                </a:solidFill>
              </a:rPr>
              <a:t>jamientos</a:t>
            </a:r>
            <a:r>
              <a:rPr lang="es-ES" altLang="es-ES" dirty="0">
                <a:solidFill>
                  <a:srgbClr val="0F4AF1"/>
                </a:solidFill>
              </a:rPr>
              <a:t> turísticos </a:t>
            </a:r>
            <a:endParaRPr lang="es-ES" sz="2400" dirty="0">
              <a:solidFill>
                <a:srgbClr val="0F4AF1"/>
              </a:solidFill>
              <a:latin typeface="Calibri" pitchFamily="34" charset="0"/>
            </a:endParaRPr>
          </a:p>
          <a:p>
            <a:pPr indent="12700" eaLnBrk="0" hangingPunct="0">
              <a:spcBef>
                <a:spcPts val="0"/>
              </a:spcBef>
              <a:buFont typeface="Arial" charset="0"/>
              <a:buNone/>
            </a:pPr>
            <a:r>
              <a:rPr lang="es-ES_tradnl" altLang="es-ES" dirty="0">
                <a:solidFill>
                  <a:srgbClr val="0F4AF1"/>
                </a:solidFill>
              </a:rPr>
              <a:t>Integración social </a:t>
            </a:r>
          </a:p>
          <a:p>
            <a:pPr indent="12700" eaLnBrk="0" hangingPunct="0">
              <a:spcBef>
                <a:spcPts val="0"/>
              </a:spcBef>
              <a:buFont typeface="Arial" charset="0"/>
              <a:buNone/>
            </a:pPr>
            <a:r>
              <a:rPr lang="es-ES" dirty="0">
                <a:solidFill>
                  <a:srgbClr val="0F4AF1"/>
                </a:solidFill>
              </a:rPr>
              <a:t>Enseñanza y animación </a:t>
            </a:r>
            <a:r>
              <a:rPr lang="es-ES" dirty="0" err="1">
                <a:solidFill>
                  <a:srgbClr val="0F4AF1"/>
                </a:solidFill>
              </a:rPr>
              <a:t>sociodeportiva</a:t>
            </a:r>
            <a:endParaRPr lang="es-ES" dirty="0">
              <a:solidFill>
                <a:srgbClr val="0F4AF1"/>
              </a:solidFill>
            </a:endParaRPr>
          </a:p>
        </p:txBody>
      </p:sp>
      <p:sp>
        <p:nvSpPr>
          <p:cNvPr id="86020" name="3 Título"/>
          <p:cNvSpPr>
            <a:spLocks/>
          </p:cNvSpPr>
          <p:nvPr/>
        </p:nvSpPr>
        <p:spPr bwMode="auto">
          <a:xfrm>
            <a:off x="122238" y="274638"/>
            <a:ext cx="7996237" cy="741362"/>
          </a:xfrm>
          <a:prstGeom prst="rect">
            <a:avLst/>
          </a:prstGeom>
          <a:noFill/>
          <a:ln w="9525">
            <a:noFill/>
            <a:miter lim="800000"/>
            <a:headEnd/>
            <a:tailEnd/>
          </a:ln>
        </p:spPr>
        <p:txBody>
          <a:bodyPr lIns="0" tIns="0" rIns="0" bIns="0"/>
          <a:lstStyle/>
          <a:p>
            <a:pPr algn="ctr">
              <a:spcAft>
                <a:spcPts val="1263"/>
              </a:spcAft>
            </a:pPr>
            <a:endParaRPr lang="es-ES" altLang="es-ES" sz="3200" b="1">
              <a:solidFill>
                <a:srgbClr val="7F7F7F"/>
              </a:solidFill>
              <a:latin typeface="Calibri" pitchFamily="34" charset="0"/>
            </a:endParaRPr>
          </a:p>
        </p:txBody>
      </p:sp>
      <p:sp>
        <p:nvSpPr>
          <p:cNvPr id="86021" name="3 Título"/>
          <p:cNvSpPr>
            <a:spLocks/>
          </p:cNvSpPr>
          <p:nvPr/>
        </p:nvSpPr>
        <p:spPr bwMode="auto">
          <a:xfrm>
            <a:off x="112029" y="145073"/>
            <a:ext cx="7996237" cy="741363"/>
          </a:xfrm>
          <a:prstGeom prst="rect">
            <a:avLst/>
          </a:prstGeom>
          <a:noFill/>
          <a:ln w="9525">
            <a:noFill/>
            <a:miter lim="800000"/>
            <a:headEnd/>
            <a:tailEnd/>
          </a:ln>
        </p:spPr>
        <p:txBody>
          <a:bodyPr lIns="0" tIns="0" rIns="0" bIns="0"/>
          <a:lstStyle/>
          <a:p>
            <a:pPr algn="ctr">
              <a:spcAft>
                <a:spcPts val="1263"/>
              </a:spcAft>
            </a:pPr>
            <a:r>
              <a:rPr lang="es-ES" altLang="es-ES" sz="3600" b="1" dirty="0">
                <a:solidFill>
                  <a:srgbClr val="7F7F7F"/>
                </a:solidFill>
                <a:latin typeface="Calibri" pitchFamily="34" charset="0"/>
              </a:rPr>
              <a:t>FP-</a:t>
            </a:r>
            <a:r>
              <a:rPr lang="es-ES" altLang="es-ES" sz="3600" b="1" dirty="0" err="1">
                <a:solidFill>
                  <a:srgbClr val="7F7F7F"/>
                </a:solidFill>
                <a:latin typeface="Calibri" pitchFamily="34" charset="0"/>
              </a:rPr>
              <a:t>APyD</a:t>
            </a:r>
            <a:r>
              <a:rPr lang="es-ES" altLang="es-ES" sz="3600" b="1" dirty="0">
                <a:solidFill>
                  <a:srgbClr val="7F7F7F"/>
                </a:solidFill>
                <a:latin typeface="Calibri" pitchFamily="34" charset="0"/>
              </a:rPr>
              <a:t> “novedades 2017-18-19”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1117600" y="1628775"/>
            <a:ext cx="6400800" cy="4495800"/>
          </a:xfrm>
        </p:spPr>
        <p:txBody>
          <a:bodyPr/>
          <a:lstStyle/>
          <a:p>
            <a:pPr eaLnBrk="1" hangingPunct="1">
              <a:defRPr/>
            </a:pPr>
            <a:r>
              <a:rPr lang="es-ES_tradnl" altLang="es-ES">
                <a:solidFill>
                  <a:srgbClr val="002060"/>
                </a:solidFill>
                <a:effectLst>
                  <a:outerShdw blurRad="38100" dist="38100" dir="2700000" algn="tl">
                    <a:srgbClr val="C0C0C0"/>
                  </a:outerShdw>
                </a:effectLst>
                <a:latin typeface="+mn-lt"/>
                <a:ea typeface="+mn-ea"/>
                <a:cs typeface="+mn-cs"/>
              </a:rPr>
              <a:t>Con contrato formación</a:t>
            </a:r>
            <a:r>
              <a:rPr lang="es-ES" altLang="es-ES">
                <a:solidFill>
                  <a:srgbClr val="002060"/>
                </a:solidFill>
                <a:effectLst>
                  <a:outerShdw blurRad="38100" dist="38100" dir="2700000" algn="tl">
                    <a:srgbClr val="C0C0C0"/>
                  </a:outerShdw>
                </a:effectLst>
                <a:latin typeface="+mn-lt"/>
                <a:ea typeface="+mn-ea"/>
                <a:cs typeface="+mn-cs"/>
              </a:rPr>
              <a:t> o beca</a:t>
            </a:r>
            <a:endParaRPr lang="es-ES_tradnl" altLang="es-ES">
              <a:solidFill>
                <a:srgbClr val="002060"/>
              </a:solidFill>
              <a:effectLst>
                <a:outerShdw blurRad="38100" dist="38100" dir="2700000" algn="tl">
                  <a:srgbClr val="C0C0C0"/>
                </a:outerShdw>
              </a:effectLst>
              <a:latin typeface="+mn-lt"/>
              <a:ea typeface="+mn-ea"/>
              <a:cs typeface="+mn-cs"/>
            </a:endParaRPr>
          </a:p>
          <a:p>
            <a:pPr eaLnBrk="1" hangingPunct="1">
              <a:defRPr/>
            </a:pPr>
            <a:r>
              <a:rPr lang="es-ES_tradnl" altLang="es-ES">
                <a:solidFill>
                  <a:srgbClr val="002060"/>
                </a:solidFill>
                <a:effectLst>
                  <a:outerShdw blurRad="38100" dist="38100" dir="2700000" algn="tl">
                    <a:srgbClr val="C0C0C0"/>
                  </a:outerShdw>
                </a:effectLst>
                <a:latin typeface="+mn-lt"/>
                <a:ea typeface="+mn-ea"/>
                <a:cs typeface="+mn-cs"/>
              </a:rPr>
              <a:t>Mayor formación en empresa</a:t>
            </a:r>
          </a:p>
          <a:p>
            <a:pPr eaLnBrk="1" hangingPunct="1">
              <a:defRPr/>
            </a:pPr>
            <a:r>
              <a:rPr lang="es-ES_tradnl" altLang="es-ES">
                <a:solidFill>
                  <a:srgbClr val="002060"/>
                </a:solidFill>
                <a:effectLst>
                  <a:outerShdw blurRad="38100" dist="38100" dir="2700000" algn="tl">
                    <a:srgbClr val="C0C0C0"/>
                  </a:outerShdw>
                </a:effectLst>
                <a:latin typeface="+mn-lt"/>
                <a:ea typeface="+mn-ea"/>
                <a:cs typeface="+mn-cs"/>
              </a:rPr>
              <a:t>Alta inserción profesional.</a:t>
            </a:r>
          </a:p>
          <a:p>
            <a:pPr eaLnBrk="1" hangingPunct="1">
              <a:defRPr/>
            </a:pPr>
            <a:endParaRPr lang="es-ES_tradnl" altLang="es-ES">
              <a:effectLst>
                <a:outerShdw blurRad="38100" dist="38100" dir="2700000" algn="tl">
                  <a:srgbClr val="C0C0C0"/>
                </a:outerShdw>
              </a:effectLst>
              <a:latin typeface="+mn-lt"/>
              <a:ea typeface="+mn-ea"/>
              <a:cs typeface="+mn-cs"/>
            </a:endParaRPr>
          </a:p>
          <a:p>
            <a:pPr eaLnBrk="1" hangingPunct="1">
              <a:defRPr/>
            </a:pPr>
            <a:endParaRPr lang="es-ES" altLang="es-ES">
              <a:effectLst>
                <a:outerShdw blurRad="38100" dist="38100" dir="2700000" algn="tl">
                  <a:srgbClr val="C0C0C0"/>
                </a:outerShdw>
              </a:effectLst>
              <a:latin typeface="+mn-lt"/>
              <a:ea typeface="+mn-ea"/>
              <a:cs typeface="+mn-cs"/>
            </a:endParaRPr>
          </a:p>
        </p:txBody>
      </p:sp>
      <p:pic>
        <p:nvPicPr>
          <p:cNvPr id="87043" name="Picture 4"/>
          <p:cNvPicPr>
            <a:picLocks noGrp="1" noChangeAspect="1" noChangeArrowheads="1"/>
          </p:cNvPicPr>
          <p:nvPr>
            <p:ph type="title" idx="4294967295"/>
          </p:nvPr>
        </p:nvPicPr>
        <p:blipFill>
          <a:blip r:embed="rId2"/>
          <a:srcRect/>
          <a:stretch>
            <a:fillRect/>
          </a:stretch>
        </p:blipFill>
        <p:spPr>
          <a:xfrm>
            <a:off x="1495425" y="269875"/>
            <a:ext cx="2822575" cy="1143000"/>
          </a:xfrm>
        </p:spPr>
      </p:pic>
      <p:pic>
        <p:nvPicPr>
          <p:cNvPr id="87044" name="Picture 6" descr="Resultado de imagen de cien euros"/>
          <p:cNvPicPr>
            <a:picLocks noChangeAspect="1" noChangeArrowheads="1"/>
          </p:cNvPicPr>
          <p:nvPr/>
        </p:nvPicPr>
        <p:blipFill>
          <a:blip r:embed="rId3"/>
          <a:srcRect/>
          <a:stretch>
            <a:fillRect/>
          </a:stretch>
        </p:blipFill>
        <p:spPr bwMode="auto">
          <a:xfrm rot="-2888596">
            <a:off x="7633494" y="1591469"/>
            <a:ext cx="827088" cy="469900"/>
          </a:xfrm>
          <a:prstGeom prst="rect">
            <a:avLst/>
          </a:prstGeom>
          <a:noFill/>
          <a:ln w="9525">
            <a:noFill/>
            <a:miter lim="800000"/>
            <a:headEnd/>
            <a:tailEnd/>
          </a:ln>
        </p:spPr>
      </p:pic>
      <p:pic>
        <p:nvPicPr>
          <p:cNvPr id="87045" name="Picture 11"/>
          <p:cNvPicPr>
            <a:picLocks noChangeAspect="1" noChangeArrowheads="1"/>
          </p:cNvPicPr>
          <p:nvPr/>
        </p:nvPicPr>
        <p:blipFill>
          <a:blip r:embed="rId4"/>
          <a:srcRect/>
          <a:stretch>
            <a:fillRect/>
          </a:stretch>
        </p:blipFill>
        <p:spPr bwMode="auto">
          <a:xfrm>
            <a:off x="3708400" y="3284538"/>
            <a:ext cx="3101975" cy="3201987"/>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30188" y="273050"/>
            <a:ext cx="8229600" cy="487363"/>
          </a:xfrm>
          <a:prstGeom prst="rect">
            <a:avLst/>
          </a:prstGeom>
          <a:noFill/>
          <a:ln w="9525" algn="ctr">
            <a:noFill/>
            <a:miter lim="800000"/>
            <a:headEnd/>
            <a:tailEnd/>
          </a:ln>
        </p:spPr>
        <p:txBody>
          <a:bodyPr lIns="0" tIns="0" rIns="0" bIns="0"/>
          <a:lstStyle/>
          <a:p>
            <a:pPr algn="ctr">
              <a:spcAft>
                <a:spcPts val="1263"/>
              </a:spcAft>
            </a:pPr>
            <a:r>
              <a:rPr lang="es-ES" altLang="es-ES" sz="3200" b="1">
                <a:solidFill>
                  <a:srgbClr val="7F7F7F"/>
                </a:solidFill>
                <a:latin typeface="Calibri" pitchFamily="34" charset="0"/>
              </a:rPr>
              <a:t>Qué pretendemos conseguir</a:t>
            </a:r>
          </a:p>
        </p:txBody>
      </p:sp>
      <p:sp>
        <p:nvSpPr>
          <p:cNvPr id="88067" name="Rectangle 3"/>
          <p:cNvSpPr>
            <a:spLocks noGrp="1"/>
          </p:cNvSpPr>
          <p:nvPr>
            <p:ph type="body" idx="4294967295"/>
          </p:nvPr>
        </p:nvSpPr>
        <p:spPr>
          <a:xfrm>
            <a:off x="539750" y="895350"/>
            <a:ext cx="7920038" cy="4498975"/>
          </a:xfrm>
        </p:spPr>
        <p:txBody>
          <a:bodyPr/>
          <a:lstStyle/>
          <a:p>
            <a:pPr marL="0" indent="1588" algn="just" eaLnBrk="1" hangingPunct="1">
              <a:buFontTx/>
              <a:buChar char="•"/>
            </a:pPr>
            <a:r>
              <a:rPr lang="es-ES_tradnl" altLang="es-ES" sz="2400"/>
              <a:t> Mayor implicación en la </a:t>
            </a:r>
            <a:r>
              <a:rPr lang="es-ES_tradnl" altLang="es-ES" sz="2400" b="1"/>
              <a:t>formación del alumnado</a:t>
            </a:r>
            <a:r>
              <a:rPr lang="es-ES_tradnl" altLang="es-ES" sz="2400"/>
              <a:t> de FP por</a:t>
            </a:r>
          </a:p>
          <a:p>
            <a:pPr marL="0" indent="1588" algn="just" eaLnBrk="1" hangingPunct="1">
              <a:spcBef>
                <a:spcPct val="0"/>
              </a:spcBef>
              <a:buFontTx/>
              <a:buNone/>
            </a:pPr>
            <a:r>
              <a:rPr lang="es-ES_tradnl" altLang="es-ES" sz="2400"/>
              <a:t>   parte de las </a:t>
            </a:r>
            <a:r>
              <a:rPr lang="es-ES_tradnl" altLang="es-ES" sz="2400" b="1"/>
              <a:t>empresas</a:t>
            </a:r>
            <a:r>
              <a:rPr lang="es-ES_tradnl" altLang="es-ES" sz="2400"/>
              <a:t>.</a:t>
            </a:r>
          </a:p>
          <a:p>
            <a:pPr marL="0" indent="1588" algn="just" eaLnBrk="1" hangingPunct="1">
              <a:buFontTx/>
              <a:buChar char="•"/>
            </a:pPr>
            <a:r>
              <a:rPr lang="es-ES_tradnl" altLang="es-ES" sz="2400"/>
              <a:t> Una mejora en la </a:t>
            </a:r>
            <a:r>
              <a:rPr lang="es-ES_tradnl" altLang="es-ES" sz="2400" b="1"/>
              <a:t>coordinación  y en la actualización</a:t>
            </a:r>
            <a:r>
              <a:rPr lang="es-ES_tradnl" altLang="es-ES" sz="2400"/>
              <a:t> de la</a:t>
            </a:r>
          </a:p>
          <a:p>
            <a:pPr marL="0" indent="1588" algn="just" eaLnBrk="1" hangingPunct="1">
              <a:spcBef>
                <a:spcPct val="0"/>
              </a:spcBef>
              <a:buFontTx/>
              <a:buNone/>
            </a:pPr>
            <a:r>
              <a:rPr lang="es-ES_tradnl" altLang="es-ES" sz="2400"/>
              <a:t>   formación.</a:t>
            </a:r>
          </a:p>
          <a:p>
            <a:pPr marL="0" indent="1588" algn="just" eaLnBrk="1" hangingPunct="1">
              <a:buFontTx/>
              <a:buChar char="•"/>
            </a:pPr>
            <a:r>
              <a:rPr lang="es-ES_tradnl" altLang="es-ES" sz="2400"/>
              <a:t> Posibilitar la incorporación de </a:t>
            </a:r>
            <a:r>
              <a:rPr lang="es-ES_tradnl" altLang="es-ES" sz="2400" b="1"/>
              <a:t>tecnologías y técnicas</a:t>
            </a:r>
          </a:p>
          <a:p>
            <a:pPr marL="0" indent="1588" algn="just" eaLnBrk="1" hangingPunct="1">
              <a:spcBef>
                <a:spcPct val="0"/>
              </a:spcBef>
              <a:buFont typeface="Arial" charset="0"/>
              <a:buNone/>
            </a:pPr>
            <a:r>
              <a:rPr lang="es-ES_tradnl" altLang="es-ES" sz="2400"/>
              <a:t>   emergentes.</a:t>
            </a:r>
          </a:p>
          <a:p>
            <a:pPr marL="0" indent="1588" algn="just" eaLnBrk="1" hangingPunct="1">
              <a:buFontTx/>
              <a:buChar char="•"/>
            </a:pPr>
            <a:r>
              <a:rPr lang="es-ES_tradnl" altLang="es-ES" sz="2400"/>
              <a:t> Una mejora en la formación del alumnado facilitando el</a:t>
            </a:r>
          </a:p>
          <a:p>
            <a:pPr marL="0" indent="1588" algn="just" eaLnBrk="1" hangingPunct="1">
              <a:spcBef>
                <a:spcPct val="0"/>
              </a:spcBef>
              <a:buFontTx/>
              <a:buNone/>
            </a:pPr>
            <a:r>
              <a:rPr lang="es-ES" altLang="es-ES" sz="2400"/>
              <a:t>  </a:t>
            </a:r>
            <a:r>
              <a:rPr lang="es-ES_tradnl" altLang="es-ES" sz="2400"/>
              <a:t> acceso a instalaciones y </a:t>
            </a:r>
            <a:r>
              <a:rPr lang="es-ES_tradnl" altLang="es-ES" sz="2400" b="1"/>
              <a:t>equipos no disponibles</a:t>
            </a:r>
            <a:r>
              <a:rPr lang="es-ES_tradnl" altLang="es-ES" sz="2400"/>
              <a:t> en los</a:t>
            </a:r>
          </a:p>
          <a:p>
            <a:pPr marL="0" indent="1588" algn="just" eaLnBrk="1" hangingPunct="1">
              <a:spcBef>
                <a:spcPct val="0"/>
              </a:spcBef>
              <a:buFontTx/>
              <a:buNone/>
            </a:pPr>
            <a:r>
              <a:rPr lang="es-ES" altLang="es-ES" sz="2400"/>
              <a:t>   </a:t>
            </a:r>
            <a:r>
              <a:rPr lang="es-ES_tradnl" altLang="es-ES" sz="2400"/>
              <a:t>centros educativos.</a:t>
            </a:r>
          </a:p>
          <a:p>
            <a:pPr marL="0" indent="1588" algn="just" eaLnBrk="1" hangingPunct="1">
              <a:buFontTx/>
              <a:buChar char="•"/>
            </a:pPr>
            <a:r>
              <a:rPr lang="es-ES_tradnl" altLang="es-ES" sz="2400"/>
              <a:t> Fomentar la formación en </a:t>
            </a:r>
            <a:r>
              <a:rPr lang="es-ES_tradnl" altLang="es-ES" sz="2400" b="1"/>
              <a:t>valores sociales y personales</a:t>
            </a:r>
          </a:p>
          <a:p>
            <a:pPr marL="0" indent="1588" algn="just" eaLnBrk="1" hangingPunct="1">
              <a:buFont typeface="Arial" charset="0"/>
              <a:buNone/>
            </a:pPr>
            <a:r>
              <a:rPr lang="es-ES_tradnl" altLang="es-ES" sz="2400" b="1"/>
              <a:t>  </a:t>
            </a:r>
            <a:r>
              <a:rPr lang="es-ES_tradnl" altLang="es-ES" sz="2400"/>
              <a:t> propios de la actividad laboral.</a:t>
            </a:r>
          </a:p>
        </p:txBody>
      </p:sp>
      <p:sp>
        <p:nvSpPr>
          <p:cNvPr id="88068" name="Rectangle 6"/>
          <p:cNvSpPr>
            <a:spLocks noChangeArrowheads="1"/>
          </p:cNvSpPr>
          <p:nvPr/>
        </p:nvSpPr>
        <p:spPr bwMode="auto">
          <a:xfrm>
            <a:off x="971550" y="5394325"/>
            <a:ext cx="7056438" cy="1066800"/>
          </a:xfrm>
          <a:prstGeom prst="rect">
            <a:avLst/>
          </a:prstGeom>
          <a:noFill/>
          <a:ln w="9525">
            <a:noFill/>
            <a:miter lim="800000"/>
            <a:headEnd/>
            <a:tailEnd/>
          </a:ln>
        </p:spPr>
        <p:txBody>
          <a:bodyPr>
            <a:spAutoFit/>
          </a:bodyPr>
          <a:lstStyle/>
          <a:p>
            <a:pPr>
              <a:spcBef>
                <a:spcPct val="20000"/>
              </a:spcBef>
              <a:buFont typeface="Arial" charset="0"/>
              <a:buNone/>
            </a:pPr>
            <a:r>
              <a:rPr lang="es-ES_tradnl" altLang="es-ES" sz="2000" i="1">
                <a:solidFill>
                  <a:srgbClr val="2F5897"/>
                </a:solidFill>
              </a:rPr>
              <a:t>La FP dual combina la </a:t>
            </a:r>
            <a:r>
              <a:rPr lang="es-ES_tradnl" altLang="es-ES" sz="2000" b="1" i="1">
                <a:solidFill>
                  <a:srgbClr val="2F5897"/>
                </a:solidFill>
              </a:rPr>
              <a:t>formación curricular </a:t>
            </a:r>
            <a:r>
              <a:rPr lang="es-ES_tradnl" altLang="es-ES" sz="2000" i="1">
                <a:solidFill>
                  <a:srgbClr val="2F5897"/>
                </a:solidFill>
              </a:rPr>
              <a:t>en el centro educativo y en la empresa y la </a:t>
            </a:r>
            <a:r>
              <a:rPr lang="es-ES_tradnl" altLang="es-ES" sz="2000" b="1" i="1">
                <a:solidFill>
                  <a:srgbClr val="2F5897"/>
                </a:solidFill>
              </a:rPr>
              <a:t>formación complementaria</a:t>
            </a:r>
            <a:r>
              <a:rPr lang="es-ES_tradnl" altLang="es-ES" sz="2000" i="1">
                <a:solidFill>
                  <a:srgbClr val="2F5897"/>
                </a:solidFill>
              </a:rPr>
              <a:t> por el desempeño de un </a:t>
            </a:r>
            <a:r>
              <a:rPr lang="es-ES_tradnl" altLang="es-ES" sz="2000" b="1" i="1">
                <a:solidFill>
                  <a:srgbClr val="2F5897"/>
                </a:solidFill>
              </a:rPr>
              <a:t>puesto de trabajo</a:t>
            </a:r>
            <a:r>
              <a:rPr lang="es-ES_tradnl" altLang="es-ES" b="1">
                <a:solidFill>
                  <a:srgbClr val="2F5897"/>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38"/>
          <p:cNvPicPr>
            <a:picLocks noChangeAspect="1" noChangeArrowheads="1"/>
          </p:cNvPicPr>
          <p:nvPr/>
        </p:nvPicPr>
        <p:blipFill>
          <a:blip r:embed="rId2"/>
          <a:srcRect/>
          <a:stretch>
            <a:fillRect/>
          </a:stretch>
        </p:blipFill>
        <p:spPr bwMode="auto">
          <a:xfrm>
            <a:off x="477838" y="469900"/>
            <a:ext cx="8188325" cy="591978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e Office">
  <a:themeElements>
    <a:clrScheme name="2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Tema de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a de Office">
  <a:themeElements>
    <a:clrScheme name="3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ema de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3221</Words>
  <Application>Microsoft Office PowerPoint</Application>
  <PresentationFormat>Presentación en pantalla (4:3)</PresentationFormat>
  <Paragraphs>538</Paragraphs>
  <Slides>48</Slides>
  <Notes>3</Notes>
  <HiddenSlides>0</HiddenSlides>
  <MMClips>0</MMClips>
  <ScaleCrop>false</ScaleCrop>
  <HeadingPairs>
    <vt:vector size="8" baseType="variant">
      <vt:variant>
        <vt:lpstr>Fuentes usadas</vt:lpstr>
      </vt:variant>
      <vt:variant>
        <vt:i4>5</vt:i4>
      </vt:variant>
      <vt:variant>
        <vt:lpstr>Tema</vt:lpstr>
      </vt:variant>
      <vt:variant>
        <vt:i4>4</vt:i4>
      </vt:variant>
      <vt:variant>
        <vt:lpstr>Servidores OLE incrustados</vt:lpstr>
      </vt:variant>
      <vt:variant>
        <vt:i4>2</vt:i4>
      </vt:variant>
      <vt:variant>
        <vt:lpstr>Títulos de diapositiva</vt:lpstr>
      </vt:variant>
      <vt:variant>
        <vt:i4>48</vt:i4>
      </vt:variant>
    </vt:vector>
  </HeadingPairs>
  <TitlesOfParts>
    <vt:vector size="59" baseType="lpstr">
      <vt:lpstr>宋体</vt:lpstr>
      <vt:lpstr>Arial</vt:lpstr>
      <vt:lpstr>Calibri</vt:lpstr>
      <vt:lpstr>Times New Roman</vt:lpstr>
      <vt:lpstr>Wingdings</vt:lpstr>
      <vt:lpstr>Tema de Office</vt:lpstr>
      <vt:lpstr>1_Tema de Office</vt:lpstr>
      <vt:lpstr>2_Tema de Office</vt:lpstr>
      <vt:lpstr>3_Tema de Office</vt:lpstr>
      <vt:lpstr>Hoja de cálculo</vt:lpstr>
      <vt:lpstr>Gráfico</vt:lpstr>
      <vt:lpstr>Presentación de PowerPoint</vt:lpstr>
      <vt:lpstr>Presentación de PowerPoint</vt:lpstr>
      <vt:lpstr>Oferta por familias profesionales y niveles, 2018-19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Características generales:</vt:lpstr>
      <vt:lpstr>Requisitos de acceso</vt:lpstr>
      <vt:lpstr>Pruebas específicas de acceso</vt:lpstr>
      <vt:lpstr>Plazas de reserva</vt:lpstr>
      <vt:lpstr>Criterios de admisión</vt:lpstr>
      <vt:lpstr>Compatibilización de matrículas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Elizalde</dc:creator>
  <cp:lastModifiedBy>Txuma Arbea Polite</cp:lastModifiedBy>
  <cp:revision>129</cp:revision>
  <dcterms:created xsi:type="dcterms:W3CDTF">2016-11-15T13:53:14Z</dcterms:created>
  <dcterms:modified xsi:type="dcterms:W3CDTF">2018-05-04T06:46:24Z</dcterms:modified>
</cp:coreProperties>
</file>